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6"/>
  </p:notesMasterIdLst>
  <p:sldIdLst>
    <p:sldId id="256" r:id="rId2"/>
    <p:sldId id="444" r:id="rId3"/>
    <p:sldId id="445" r:id="rId4"/>
    <p:sldId id="456" r:id="rId5"/>
    <p:sldId id="448" r:id="rId6"/>
    <p:sldId id="434" r:id="rId7"/>
    <p:sldId id="457" r:id="rId8"/>
    <p:sldId id="453" r:id="rId9"/>
    <p:sldId id="449" r:id="rId10"/>
    <p:sldId id="459" r:id="rId11"/>
    <p:sldId id="454" r:id="rId12"/>
    <p:sldId id="458" r:id="rId13"/>
    <p:sldId id="451" r:id="rId14"/>
    <p:sldId id="455"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627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445"/>
    <p:restoredTop sz="87690"/>
  </p:normalViewPr>
  <p:slideViewPr>
    <p:cSldViewPr>
      <p:cViewPr varScale="1">
        <p:scale>
          <a:sx n="98" d="100"/>
          <a:sy n="98" d="100"/>
        </p:scale>
        <p:origin x="200" y="20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E6D492E-8A4E-4A85-AF74-76ED648D8A81}" type="datetimeFigureOut">
              <a:rPr lang="en-US" smtClean="0"/>
              <a:t>3/18/21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783A350-0C7D-431B-933A-E829878F4C1B}" type="slidenum">
              <a:rPr lang="en-US" smtClean="0"/>
              <a:t>‹#›</a:t>
            </a:fld>
            <a:endParaRPr lang="en-US"/>
          </a:p>
        </p:txBody>
      </p:sp>
    </p:spTree>
    <p:extLst>
      <p:ext uri="{BB962C8B-B14F-4D97-AF65-F5344CB8AC3E}">
        <p14:creationId xmlns:p14="http://schemas.microsoft.com/office/powerpoint/2010/main" val="3852826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83A350-0C7D-431B-933A-E829878F4C1B}" type="slidenum">
              <a:rPr lang="en-US" smtClean="0"/>
              <a:t>1</a:t>
            </a:fld>
            <a:endParaRPr lang="en-US"/>
          </a:p>
        </p:txBody>
      </p:sp>
    </p:spTree>
    <p:extLst>
      <p:ext uri="{BB962C8B-B14F-4D97-AF65-F5344CB8AC3E}">
        <p14:creationId xmlns:p14="http://schemas.microsoft.com/office/powerpoint/2010/main" val="36044160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 typeface="Wingdings" charset="2"/>
              <a:buNone/>
              <a:tabLst/>
              <a:defRPr/>
            </a:pPr>
            <a:r>
              <a:rPr lang="en-US" sz="1200" b="0" i="0" u="none" strike="noStrike" kern="1200" dirty="0">
                <a:solidFill>
                  <a:schemeClr val="tx1"/>
                </a:solidFill>
                <a:effectLst/>
                <a:latin typeface="+mn-lt"/>
                <a:ea typeface="+mn-ea"/>
                <a:cs typeface="+mn-cs"/>
              </a:rPr>
              <a:t>Random </a:t>
            </a:r>
            <a:r>
              <a:rPr lang="en-US" sz="1200" b="0" i="0" u="none" strike="noStrike" kern="1200" dirty="0" err="1">
                <a:solidFill>
                  <a:schemeClr val="tx1"/>
                </a:solidFill>
                <a:effectLst/>
                <a:latin typeface="+mn-lt"/>
                <a:ea typeface="+mn-ea"/>
                <a:cs typeface="+mn-cs"/>
              </a:rPr>
              <a:t>undersampling</a:t>
            </a:r>
            <a:r>
              <a:rPr lang="en-US" sz="1200" b="0" i="0" u="none" strike="noStrike" kern="1200" dirty="0">
                <a:solidFill>
                  <a:schemeClr val="tx1"/>
                </a:solidFill>
                <a:effectLst/>
                <a:latin typeface="+mn-lt"/>
                <a:ea typeface="+mn-ea"/>
                <a:cs typeface="+mn-cs"/>
              </a:rPr>
              <a:t> involves randomly selecting examples from the majority class and deleting them from the training dataset.</a:t>
            </a:r>
          </a:p>
          <a:p>
            <a:pPr marL="0" marR="0" lvl="0" indent="0" algn="just" defTabSz="914400" rtl="0" eaLnBrk="1" fontAlgn="auto" latinLnBrk="0" hangingPunct="1">
              <a:lnSpc>
                <a:spcPct val="100000"/>
              </a:lnSpc>
              <a:spcBef>
                <a:spcPts val="0"/>
              </a:spcBef>
              <a:spcAft>
                <a:spcPts val="0"/>
              </a:spcAft>
              <a:buClrTx/>
              <a:buSzTx/>
              <a:buFont typeface="Wingdings" charset="2"/>
              <a:buNone/>
              <a:tabLst/>
              <a:defRPr/>
            </a:pPr>
            <a:r>
              <a:rPr lang="en-US" sz="1200" b="0" i="0" u="none" strike="noStrike" kern="1200" dirty="0">
                <a:solidFill>
                  <a:schemeClr val="tx1"/>
                </a:solidFill>
                <a:effectLst/>
                <a:latin typeface="+mn-lt"/>
                <a:ea typeface="+mn-ea"/>
                <a:cs typeface="+mn-cs"/>
              </a:rPr>
              <a:t>Random oversampling involves randomly selecting examples from the minority class, with replacement, and adding them to the training dataset. </a:t>
            </a:r>
          </a:p>
          <a:p>
            <a:pPr marL="0" marR="0" lvl="0" indent="0" algn="just" defTabSz="914400" rtl="0" eaLnBrk="1" fontAlgn="auto" latinLnBrk="0" hangingPunct="1">
              <a:lnSpc>
                <a:spcPct val="100000"/>
              </a:lnSpc>
              <a:spcBef>
                <a:spcPts val="0"/>
              </a:spcBef>
              <a:spcAft>
                <a:spcPts val="0"/>
              </a:spcAft>
              <a:buClrTx/>
              <a:buSzTx/>
              <a:buFont typeface="Wingdings" charset="2"/>
              <a:buNone/>
              <a:tabLst/>
              <a:defRPr/>
            </a:pPr>
            <a:endParaRPr lang="en-US" sz="1200" b="0" i="0" u="none" strike="noStrike" kern="1200" dirty="0">
              <a:solidFill>
                <a:schemeClr val="tx1"/>
              </a:solidFill>
              <a:effectLst/>
              <a:latin typeface="+mn-lt"/>
              <a:ea typeface="+mn-ea"/>
              <a:cs typeface="+mn-cs"/>
            </a:endParaRPr>
          </a:p>
          <a:p>
            <a:pPr marL="0" marR="0" lvl="0" indent="0" algn="just" defTabSz="914400" rtl="0" eaLnBrk="1" fontAlgn="auto" latinLnBrk="0" hangingPunct="1">
              <a:lnSpc>
                <a:spcPct val="100000"/>
              </a:lnSpc>
              <a:spcBef>
                <a:spcPts val="0"/>
              </a:spcBef>
              <a:spcAft>
                <a:spcPts val="0"/>
              </a:spcAft>
              <a:buClrTx/>
              <a:buSzTx/>
              <a:buFont typeface="Wingdings" charset="2"/>
              <a:buNone/>
              <a:tabLst/>
              <a:defRPr/>
            </a:pPr>
            <a:r>
              <a:rPr lang="en-US" dirty="0"/>
              <a:t>SMOTE-NC (def) is an oversampling method that aims to balance class distribution and works with a mix of categorical and continuous variables. It </a:t>
            </a:r>
            <a:r>
              <a:rPr lang="en-US" sz="1200" b="0" i="0" u="none" strike="noStrike" kern="1200" dirty="0">
                <a:solidFill>
                  <a:schemeClr val="tx1"/>
                </a:solidFill>
                <a:effectLst/>
                <a:latin typeface="+mn-lt"/>
                <a:ea typeface="+mn-ea"/>
                <a:cs typeface="+mn-cs"/>
              </a:rPr>
              <a:t>starts by choosing random data from the minority class, then k-nearest neighbors from the data are set. Synthetic data would then be made between the random data and the randomly selected k-nearest neighbors. The procedure is repeated enough times until the minority class has the same proportion as the majority class. </a:t>
            </a:r>
          </a:p>
          <a:p>
            <a:pPr marL="0" marR="0" lvl="0" indent="0" algn="just" defTabSz="914400" rtl="0" eaLnBrk="1" fontAlgn="auto" latinLnBrk="0" hangingPunct="1">
              <a:lnSpc>
                <a:spcPct val="100000"/>
              </a:lnSpc>
              <a:spcBef>
                <a:spcPts val="0"/>
              </a:spcBef>
              <a:spcAft>
                <a:spcPts val="0"/>
              </a:spcAft>
              <a:buClrTx/>
              <a:buSzTx/>
              <a:buFont typeface="Wingdings" charset="2"/>
              <a:buNone/>
              <a:tabLst/>
              <a:defRPr/>
            </a:pPr>
            <a:r>
              <a:rPr lang="en-US" sz="1200" b="0" i="0" u="none" strike="noStrike" kern="1200" dirty="0">
                <a:solidFill>
                  <a:schemeClr val="tx1"/>
                </a:solidFill>
                <a:effectLst/>
                <a:latin typeface="+mn-lt"/>
                <a:ea typeface="+mn-ea"/>
                <a:cs typeface="+mn-cs"/>
              </a:rPr>
              <a:t>Search for </a:t>
            </a:r>
            <a:r>
              <a:rPr lang="en-US" sz="1200" b="0" i="0" u="none" strike="noStrike" kern="1200" dirty="0" err="1">
                <a:solidFill>
                  <a:schemeClr val="tx1"/>
                </a:solidFill>
                <a:effectLst/>
                <a:latin typeface="+mn-lt"/>
                <a:ea typeface="+mn-ea"/>
                <a:cs typeface="+mn-cs"/>
              </a:rPr>
              <a:t>k_neighbors</a:t>
            </a:r>
            <a:r>
              <a:rPr lang="en-US" sz="1200" b="0" i="0" u="none" strike="noStrike" kern="1200" dirty="0">
                <a:solidFill>
                  <a:schemeClr val="tx1"/>
                </a:solidFill>
                <a:effectLst/>
                <a:latin typeface="+mn-lt"/>
                <a:ea typeface="+mn-ea"/>
                <a:cs typeface="+mn-cs"/>
              </a:rPr>
              <a:t>: For every differing nominal feature between the considered feature vector (sample) and its potential nearest-neighbor, include the median of the standard deviations  of all continuous features for the minority class.</a:t>
            </a:r>
          </a:p>
          <a:p>
            <a:pPr marL="0" marR="0" lvl="0" indent="0" algn="just" defTabSz="914400" rtl="0" eaLnBrk="1" fontAlgn="auto" latinLnBrk="0" hangingPunct="1">
              <a:lnSpc>
                <a:spcPct val="100000"/>
              </a:lnSpc>
              <a:spcBef>
                <a:spcPts val="0"/>
              </a:spcBef>
              <a:spcAft>
                <a:spcPts val="0"/>
              </a:spcAft>
              <a:buClrTx/>
              <a:buSzTx/>
              <a:buFont typeface="Wingdings" charset="2"/>
              <a:buNone/>
              <a:tabLst/>
              <a:defRPr/>
            </a:pPr>
            <a:r>
              <a:rPr lang="en-US" dirty="0"/>
              <a:t>Populate the synthetic sample: The continuous features of the new synthetic minority class sample are created using the same approach of SMOTE as described earlier. The nominal feature is given the value occurring in the majority of the k-nearest neighbors.</a:t>
            </a:r>
          </a:p>
          <a:p>
            <a:pPr marL="0" marR="0" lvl="0" indent="0" algn="just" defTabSz="914400" rtl="0" eaLnBrk="1" fontAlgn="auto" latinLnBrk="0" hangingPunct="1">
              <a:lnSpc>
                <a:spcPct val="100000"/>
              </a:lnSpc>
              <a:spcBef>
                <a:spcPts val="0"/>
              </a:spcBef>
              <a:spcAft>
                <a:spcPts val="0"/>
              </a:spcAft>
              <a:buClrTx/>
              <a:buSzTx/>
              <a:buFont typeface="Wingdings" charset="2"/>
              <a:buNone/>
              <a:tabLst/>
              <a:defRPr/>
            </a:pPr>
            <a:endParaRPr lang="en-US" dirty="0"/>
          </a:p>
        </p:txBody>
      </p:sp>
      <p:sp>
        <p:nvSpPr>
          <p:cNvPr id="4" name="Slide Number Placeholder 3"/>
          <p:cNvSpPr>
            <a:spLocks noGrp="1"/>
          </p:cNvSpPr>
          <p:nvPr>
            <p:ph type="sldNum" sz="quarter" idx="10"/>
          </p:nvPr>
        </p:nvSpPr>
        <p:spPr/>
        <p:txBody>
          <a:bodyPr/>
          <a:lstStyle/>
          <a:p>
            <a:fld id="{0783A350-0C7D-431B-933A-E829878F4C1B}" type="slidenum">
              <a:rPr lang="en-US" smtClean="0"/>
              <a:t>10</a:t>
            </a:fld>
            <a:endParaRPr lang="en-US"/>
          </a:p>
        </p:txBody>
      </p:sp>
    </p:spTree>
    <p:extLst>
      <p:ext uri="{BB962C8B-B14F-4D97-AF65-F5344CB8AC3E}">
        <p14:creationId xmlns:p14="http://schemas.microsoft.com/office/powerpoint/2010/main" val="17435185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 typeface="Wingdings" charset="2"/>
              <a:buNone/>
              <a:tabLst/>
              <a:defRPr/>
            </a:pPr>
            <a:endParaRPr lang="en-US" dirty="0"/>
          </a:p>
        </p:txBody>
      </p:sp>
      <p:sp>
        <p:nvSpPr>
          <p:cNvPr id="4" name="Slide Number Placeholder 3"/>
          <p:cNvSpPr>
            <a:spLocks noGrp="1"/>
          </p:cNvSpPr>
          <p:nvPr>
            <p:ph type="sldNum" sz="quarter" idx="10"/>
          </p:nvPr>
        </p:nvSpPr>
        <p:spPr/>
        <p:txBody>
          <a:bodyPr/>
          <a:lstStyle/>
          <a:p>
            <a:fld id="{0783A350-0C7D-431B-933A-E829878F4C1B}" type="slidenum">
              <a:rPr lang="en-US" smtClean="0"/>
              <a:t>11</a:t>
            </a:fld>
            <a:endParaRPr lang="en-US"/>
          </a:p>
        </p:txBody>
      </p:sp>
    </p:spTree>
    <p:extLst>
      <p:ext uri="{BB962C8B-B14F-4D97-AF65-F5344CB8AC3E}">
        <p14:creationId xmlns:p14="http://schemas.microsoft.com/office/powerpoint/2010/main" val="15696168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 typeface="Wingdings" charset="2"/>
              <a:buNone/>
              <a:tabLst/>
              <a:defRPr/>
            </a:pPr>
            <a:r>
              <a:rPr lang="en-US" dirty="0"/>
              <a:t>Cost of loosing on f1-score vs improving specificity. And loosing on accuracy too.</a:t>
            </a:r>
          </a:p>
          <a:p>
            <a:pPr marL="0" marR="0" lvl="0" indent="0" algn="just" defTabSz="914400" rtl="0" eaLnBrk="1" fontAlgn="auto" latinLnBrk="0" hangingPunct="1">
              <a:lnSpc>
                <a:spcPct val="100000"/>
              </a:lnSpc>
              <a:spcBef>
                <a:spcPts val="0"/>
              </a:spcBef>
              <a:spcAft>
                <a:spcPts val="0"/>
              </a:spcAft>
              <a:buClrTx/>
              <a:buSzTx/>
              <a:buFont typeface="Wingdings" charset="2"/>
              <a:buNone/>
              <a:tabLst/>
              <a:defRPr/>
            </a:pPr>
            <a:r>
              <a:rPr lang="en-US" dirty="0"/>
              <a:t>Compared to original models: LR and LGBM both lose about 18% in F1-score but gain about 56% in specificity. They both lose about 22% in accuracy. That’s a good trade-off. Overall there is improvement in scores.</a:t>
            </a:r>
          </a:p>
        </p:txBody>
      </p:sp>
      <p:sp>
        <p:nvSpPr>
          <p:cNvPr id="4" name="Slide Number Placeholder 3"/>
          <p:cNvSpPr>
            <a:spLocks noGrp="1"/>
          </p:cNvSpPr>
          <p:nvPr>
            <p:ph type="sldNum" sz="quarter" idx="10"/>
          </p:nvPr>
        </p:nvSpPr>
        <p:spPr/>
        <p:txBody>
          <a:bodyPr/>
          <a:lstStyle/>
          <a:p>
            <a:fld id="{0783A350-0C7D-431B-933A-E829878F4C1B}" type="slidenum">
              <a:rPr lang="en-US" smtClean="0"/>
              <a:t>12</a:t>
            </a:fld>
            <a:endParaRPr lang="en-US"/>
          </a:p>
        </p:txBody>
      </p:sp>
    </p:spTree>
    <p:extLst>
      <p:ext uri="{BB962C8B-B14F-4D97-AF65-F5344CB8AC3E}">
        <p14:creationId xmlns:p14="http://schemas.microsoft.com/office/powerpoint/2010/main" val="377561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 typeface="Wingdings" charset="2"/>
              <a:buNone/>
              <a:tabLst/>
              <a:defRPr/>
            </a:pPr>
            <a:endParaRPr lang="en-US" dirty="0"/>
          </a:p>
        </p:txBody>
      </p:sp>
      <p:sp>
        <p:nvSpPr>
          <p:cNvPr id="4" name="Slide Number Placeholder 3"/>
          <p:cNvSpPr>
            <a:spLocks noGrp="1"/>
          </p:cNvSpPr>
          <p:nvPr>
            <p:ph type="sldNum" sz="quarter" idx="10"/>
          </p:nvPr>
        </p:nvSpPr>
        <p:spPr/>
        <p:txBody>
          <a:bodyPr/>
          <a:lstStyle/>
          <a:p>
            <a:fld id="{0783A350-0C7D-431B-933A-E829878F4C1B}" type="slidenum">
              <a:rPr lang="en-US" smtClean="0"/>
              <a:t>13</a:t>
            </a:fld>
            <a:endParaRPr lang="en-US"/>
          </a:p>
        </p:txBody>
      </p:sp>
    </p:spTree>
    <p:extLst>
      <p:ext uri="{BB962C8B-B14F-4D97-AF65-F5344CB8AC3E}">
        <p14:creationId xmlns:p14="http://schemas.microsoft.com/office/powerpoint/2010/main" val="3311224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are the implications for public health practice?</a:t>
            </a:r>
          </a:p>
          <a:p>
            <a:r>
              <a:rPr lang="en-US" sz="1200" b="0" i="0" u="none" strike="noStrike" kern="1200" dirty="0">
                <a:solidFill>
                  <a:schemeClr val="tx1"/>
                </a:solidFill>
                <a:effectLst/>
                <a:latin typeface="+mn-lt"/>
                <a:ea typeface="+mn-ea"/>
                <a:cs typeface="+mn-cs"/>
              </a:rPr>
              <a:t>Collaboration with state immunization programs, eliminating missed immunization opportunities, and minimizing interruptions in insurance coverage are important to understand and address coverage disparities among children eligible for the Vaccines for Children program and those in rural areas.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Times New Roman" panose="02020603050405020304" pitchFamily="18" charset="0"/>
                <a:cs typeface="Times New Roman" panose="02020603050405020304" pitchFamily="18" charset="0"/>
              </a:rPr>
              <a:t>Bias: Survey had to be stopped about 1-2 weeks before the planned date due to Covid-19. More households could be sampled.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Times New Roman" panose="02020603050405020304" pitchFamily="18" charset="0"/>
                <a:cs typeface="Times New Roman" panose="02020603050405020304" pitchFamily="18" charset="0"/>
              </a:rPr>
              <a:t>Another bias is that some providers who didn’t reply to the survey may have records of vaccinated children, but the NIS and CDC recommended discarding those data given that they were not validated.</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783A350-0C7D-431B-933A-E829878F4C1B}" type="slidenum">
              <a:rPr lang="en-US" smtClean="0"/>
              <a:t>14</a:t>
            </a:fld>
            <a:endParaRPr lang="en-US"/>
          </a:p>
        </p:txBody>
      </p:sp>
    </p:spTree>
    <p:extLst>
      <p:ext uri="{BB962C8B-B14F-4D97-AF65-F5344CB8AC3E}">
        <p14:creationId xmlns:p14="http://schemas.microsoft.com/office/powerpoint/2010/main" val="1464454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83A350-0C7D-431B-933A-E829878F4C1B}" type="slidenum">
              <a:rPr lang="en-US" smtClean="0"/>
              <a:t>2</a:t>
            </a:fld>
            <a:endParaRPr lang="en-US"/>
          </a:p>
        </p:txBody>
      </p:sp>
    </p:spTree>
    <p:extLst>
      <p:ext uri="{BB962C8B-B14F-4D97-AF65-F5344CB8AC3E}">
        <p14:creationId xmlns:p14="http://schemas.microsoft.com/office/powerpoint/2010/main" val="4144353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we care: </a:t>
            </a:r>
            <a:r>
              <a:rPr lang="en-US" sz="900" dirty="0">
                <a:solidFill>
                  <a:schemeClr val="tx1"/>
                </a:solidFill>
                <a:latin typeface="Times New Roman" panose="02020603050405020304" pitchFamily="18" charset="0"/>
                <a:cs typeface="Times New Roman" panose="02020603050405020304" pitchFamily="18" charset="0"/>
              </a:rPr>
              <a:t>life-long consequences and lives of others, </a:t>
            </a:r>
            <a:r>
              <a:rPr lang="en-US" sz="1200" dirty="0">
                <a:solidFill>
                  <a:schemeClr val="tx1"/>
                </a:solidFill>
                <a:latin typeface="Times New Roman" panose="02020603050405020304" pitchFamily="18" charset="0"/>
                <a:cs typeface="Times New Roman" panose="02020603050405020304" pitchFamily="18" charset="0"/>
              </a:rPr>
              <a:t>Financial cost on families and governments (cost of healthcare, education, lost time at work), financial cost on families and governments (cost of healthcare, education, lost time at work). </a:t>
            </a:r>
          </a:p>
          <a:p>
            <a:endParaRPr lang="en-US" sz="1200" dirty="0">
              <a:solidFill>
                <a:schemeClr val="tx1"/>
              </a:solidFill>
              <a:latin typeface="Times New Roman" panose="02020603050405020304" pitchFamily="18" charset="0"/>
              <a:cs typeface="Times New Roman" panose="02020603050405020304" pitchFamily="18" charset="0"/>
            </a:endParaRPr>
          </a:p>
          <a:p>
            <a:pPr algn="just">
              <a:buFontTx/>
              <a:buNone/>
            </a:pPr>
            <a:r>
              <a:rPr lang="en-US" sz="1200" b="0" i="0" u="none" strike="noStrike" kern="1200" dirty="0">
                <a:solidFill>
                  <a:schemeClr val="tx1"/>
                </a:solidFill>
                <a:effectLst/>
                <a:latin typeface="+mn-lt"/>
                <a:ea typeface="+mn-ea"/>
                <a:cs typeface="+mn-cs"/>
              </a:rPr>
              <a:t>The 95 percent “herd immunity” threshold limits the possible spread of measles outbreaks and helps protect infants who are too young to be vaccinated as well as people who cannot be immunized because of other diseases or conditions.</a:t>
            </a:r>
            <a:endParaRPr lang="en-US" sz="3100"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0783A350-0C7D-431B-933A-E829878F4C1B}" type="slidenum">
              <a:rPr lang="en-US" smtClean="0"/>
              <a:t>3</a:t>
            </a:fld>
            <a:endParaRPr lang="en-US"/>
          </a:p>
        </p:txBody>
      </p:sp>
    </p:spTree>
    <p:extLst>
      <p:ext uri="{BB962C8B-B14F-4D97-AF65-F5344CB8AC3E}">
        <p14:creationId xmlns:p14="http://schemas.microsoft.com/office/powerpoint/2010/main" val="3901427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Tx/>
              <a:buNone/>
            </a:pPr>
            <a:r>
              <a:rPr lang="en-US" sz="1200" dirty="0">
                <a:solidFill>
                  <a:schemeClr val="tx1"/>
                </a:solidFill>
                <a:latin typeface="Times New Roman" panose="02020603050405020304" pitchFamily="18" charset="0"/>
                <a:cs typeface="Times New Roman" panose="02020603050405020304" pitchFamily="18" charset="0"/>
              </a:rPr>
              <a:t>Data from the NIS-Child website, contains ~</a:t>
            </a:r>
            <a:r>
              <a:rPr lang="en-US" sz="1200" b="0" i="0" u="none" strike="noStrike" kern="1200" dirty="0">
                <a:solidFill>
                  <a:schemeClr val="tx1"/>
                </a:solidFill>
                <a:effectLst/>
                <a:latin typeface="+mn-lt"/>
                <a:ea typeface="+mn-ea"/>
                <a:cs typeface="+mn-cs"/>
              </a:rPr>
              <a:t>119000</a:t>
            </a:r>
            <a:r>
              <a:rPr lang="en-US" sz="1200" dirty="0">
                <a:solidFill>
                  <a:schemeClr val="tx1"/>
                </a:solidFill>
                <a:latin typeface="Times New Roman" panose="02020603050405020304" pitchFamily="18" charset="0"/>
                <a:cs typeface="Times New Roman" panose="02020603050405020304" pitchFamily="18" charset="0"/>
              </a:rPr>
              <a:t> observations and 23 variables.</a:t>
            </a:r>
          </a:p>
          <a:p>
            <a:pPr algn="just">
              <a:buFontTx/>
              <a:buNone/>
            </a:pPr>
            <a:r>
              <a:rPr lang="en-US" sz="1200" dirty="0">
                <a:solidFill>
                  <a:schemeClr val="tx1"/>
                </a:solidFill>
                <a:latin typeface="Times New Roman" panose="02020603050405020304" pitchFamily="18" charset="0"/>
                <a:cs typeface="Times New Roman" panose="02020603050405020304" pitchFamily="18" charset="0"/>
              </a:rPr>
              <a:t>After data cleaning and splitting into training and test sets: training set (X) has ~44000 entries and 17 features.</a:t>
            </a:r>
          </a:p>
          <a:p>
            <a:pPr algn="just">
              <a:buFontTx/>
              <a:buNone/>
            </a:pPr>
            <a:r>
              <a:rPr lang="en-US" sz="1200" dirty="0">
                <a:solidFill>
                  <a:schemeClr val="tx1"/>
                </a:solidFill>
                <a:latin typeface="Times New Roman" panose="02020603050405020304" pitchFamily="18" charset="0"/>
                <a:cs typeface="Times New Roman" panose="02020603050405020304" pitchFamily="18" charset="0"/>
              </a:rPr>
              <a:t>Supervised classification problem.</a:t>
            </a:r>
          </a:p>
        </p:txBody>
      </p:sp>
      <p:sp>
        <p:nvSpPr>
          <p:cNvPr id="4" name="Slide Number Placeholder 3"/>
          <p:cNvSpPr>
            <a:spLocks noGrp="1"/>
          </p:cNvSpPr>
          <p:nvPr>
            <p:ph type="sldNum" sz="quarter" idx="10"/>
          </p:nvPr>
        </p:nvSpPr>
        <p:spPr/>
        <p:txBody>
          <a:bodyPr/>
          <a:lstStyle/>
          <a:p>
            <a:fld id="{0783A350-0C7D-431B-933A-E829878F4C1B}" type="slidenum">
              <a:rPr lang="en-US" smtClean="0"/>
              <a:t>4</a:t>
            </a:fld>
            <a:endParaRPr lang="en-US"/>
          </a:p>
        </p:txBody>
      </p:sp>
    </p:spTree>
    <p:extLst>
      <p:ext uri="{BB962C8B-B14F-4D97-AF65-F5344CB8AC3E}">
        <p14:creationId xmlns:p14="http://schemas.microsoft.com/office/powerpoint/2010/main" val="1148329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 typeface="Wingdings" charset="2"/>
              <a:buNone/>
              <a:tabLst/>
              <a:defRPr/>
            </a:pPr>
            <a:endParaRPr lang="en-US" dirty="0"/>
          </a:p>
        </p:txBody>
      </p:sp>
      <p:sp>
        <p:nvSpPr>
          <p:cNvPr id="4" name="Slide Number Placeholder 3"/>
          <p:cNvSpPr>
            <a:spLocks noGrp="1"/>
          </p:cNvSpPr>
          <p:nvPr>
            <p:ph type="sldNum" sz="quarter" idx="10"/>
          </p:nvPr>
        </p:nvSpPr>
        <p:spPr/>
        <p:txBody>
          <a:bodyPr/>
          <a:lstStyle/>
          <a:p>
            <a:fld id="{0783A350-0C7D-431B-933A-E829878F4C1B}" type="slidenum">
              <a:rPr lang="en-US" smtClean="0"/>
              <a:t>5</a:t>
            </a:fld>
            <a:endParaRPr lang="en-US"/>
          </a:p>
        </p:txBody>
      </p:sp>
    </p:spTree>
    <p:extLst>
      <p:ext uri="{BB962C8B-B14F-4D97-AF65-F5344CB8AC3E}">
        <p14:creationId xmlns:p14="http://schemas.microsoft.com/office/powerpoint/2010/main" val="2766991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t>0 == Unvaccinated (Not UTD), 1 == Vaccinated (UTD)</a:t>
            </a:r>
          </a:p>
        </p:txBody>
      </p:sp>
      <p:sp>
        <p:nvSpPr>
          <p:cNvPr id="4" name="Slide Number Placeholder 3"/>
          <p:cNvSpPr>
            <a:spLocks noGrp="1"/>
          </p:cNvSpPr>
          <p:nvPr>
            <p:ph type="sldNum" sz="quarter" idx="10"/>
          </p:nvPr>
        </p:nvSpPr>
        <p:spPr/>
        <p:txBody>
          <a:bodyPr/>
          <a:lstStyle/>
          <a:p>
            <a:fld id="{0783A350-0C7D-431B-933A-E829878F4C1B}" type="slidenum">
              <a:rPr lang="en-US" smtClean="0"/>
              <a:t>6</a:t>
            </a:fld>
            <a:endParaRPr lang="en-US"/>
          </a:p>
        </p:txBody>
      </p:sp>
    </p:spTree>
    <p:extLst>
      <p:ext uri="{BB962C8B-B14F-4D97-AF65-F5344CB8AC3E}">
        <p14:creationId xmlns:p14="http://schemas.microsoft.com/office/powerpoint/2010/main" val="3975337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 typeface="Wingdings" charset="2"/>
              <a:buNone/>
              <a:tabLst/>
              <a:defRPr/>
            </a:pPr>
            <a:endParaRPr lang="en-US" dirty="0"/>
          </a:p>
        </p:txBody>
      </p:sp>
      <p:sp>
        <p:nvSpPr>
          <p:cNvPr id="4" name="Slide Number Placeholder 3"/>
          <p:cNvSpPr>
            <a:spLocks noGrp="1"/>
          </p:cNvSpPr>
          <p:nvPr>
            <p:ph type="sldNum" sz="quarter" idx="10"/>
          </p:nvPr>
        </p:nvSpPr>
        <p:spPr/>
        <p:txBody>
          <a:bodyPr/>
          <a:lstStyle/>
          <a:p>
            <a:fld id="{0783A350-0C7D-431B-933A-E829878F4C1B}" type="slidenum">
              <a:rPr lang="en-US" smtClean="0"/>
              <a:t>7</a:t>
            </a:fld>
            <a:endParaRPr lang="en-US"/>
          </a:p>
        </p:txBody>
      </p:sp>
    </p:spTree>
    <p:extLst>
      <p:ext uri="{BB962C8B-B14F-4D97-AF65-F5344CB8AC3E}">
        <p14:creationId xmlns:p14="http://schemas.microsoft.com/office/powerpoint/2010/main" val="979583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 typeface="Wingdings" charset="2"/>
              <a:buNone/>
              <a:tabLst/>
              <a:defRPr/>
            </a:pPr>
            <a:endParaRPr lang="en-US" dirty="0"/>
          </a:p>
        </p:txBody>
      </p:sp>
      <p:sp>
        <p:nvSpPr>
          <p:cNvPr id="4" name="Slide Number Placeholder 3"/>
          <p:cNvSpPr>
            <a:spLocks noGrp="1"/>
          </p:cNvSpPr>
          <p:nvPr>
            <p:ph type="sldNum" sz="quarter" idx="10"/>
          </p:nvPr>
        </p:nvSpPr>
        <p:spPr/>
        <p:txBody>
          <a:bodyPr/>
          <a:lstStyle/>
          <a:p>
            <a:fld id="{0783A350-0C7D-431B-933A-E829878F4C1B}" type="slidenum">
              <a:rPr lang="en-US" smtClean="0"/>
              <a:t>8</a:t>
            </a:fld>
            <a:endParaRPr lang="en-US"/>
          </a:p>
        </p:txBody>
      </p:sp>
    </p:spTree>
    <p:extLst>
      <p:ext uri="{BB962C8B-B14F-4D97-AF65-F5344CB8AC3E}">
        <p14:creationId xmlns:p14="http://schemas.microsoft.com/office/powerpoint/2010/main" val="369425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 typeface="Wingdings" charset="2"/>
              <a:buNone/>
              <a:tabLst/>
              <a:defRPr/>
            </a:pPr>
            <a:endParaRPr lang="en-US" dirty="0"/>
          </a:p>
        </p:txBody>
      </p:sp>
      <p:sp>
        <p:nvSpPr>
          <p:cNvPr id="4" name="Slide Number Placeholder 3"/>
          <p:cNvSpPr>
            <a:spLocks noGrp="1"/>
          </p:cNvSpPr>
          <p:nvPr>
            <p:ph type="sldNum" sz="quarter" idx="10"/>
          </p:nvPr>
        </p:nvSpPr>
        <p:spPr/>
        <p:txBody>
          <a:bodyPr/>
          <a:lstStyle/>
          <a:p>
            <a:fld id="{0783A350-0C7D-431B-933A-E829878F4C1B}" type="slidenum">
              <a:rPr lang="en-US" smtClean="0"/>
              <a:t>9</a:t>
            </a:fld>
            <a:endParaRPr lang="en-US"/>
          </a:p>
        </p:txBody>
      </p:sp>
    </p:spTree>
    <p:extLst>
      <p:ext uri="{BB962C8B-B14F-4D97-AF65-F5344CB8AC3E}">
        <p14:creationId xmlns:p14="http://schemas.microsoft.com/office/powerpoint/2010/main" val="31754401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CFCEDC28-CD38-D64C-99CC-5F38A2A279A3}" type="datetime1">
              <a:rPr lang="en-US" smtClean="0"/>
              <a:t>3/18/21</a:t>
            </a:fld>
            <a:endParaRPr lang="en-US"/>
          </a:p>
        </p:txBody>
      </p:sp>
      <p:sp>
        <p:nvSpPr>
          <p:cNvPr id="8" name="Slide Number Placeholder 7"/>
          <p:cNvSpPr>
            <a:spLocks noGrp="1"/>
          </p:cNvSpPr>
          <p:nvPr>
            <p:ph type="sldNum" sz="quarter" idx="11"/>
          </p:nvPr>
        </p:nvSpPr>
        <p:spPr/>
        <p:txBody>
          <a:bodyPr/>
          <a:lstStyle/>
          <a:p>
            <a:fld id="{CC517140-357E-4F82-B413-9201B3A2FA6F}"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1554D6-6BE9-FD46-BD0C-5121745CC398}" type="datetime1">
              <a:rPr lang="en-US" smtClean="0"/>
              <a:t>3/18/21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517140-357E-4F82-B413-9201B3A2FA6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C62599C-7D76-A64F-9BA5-2F3DAFA2E2C0}" type="datetime1">
              <a:rPr lang="en-US" smtClean="0"/>
              <a:t>3/18/21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517140-357E-4F82-B413-9201B3A2FA6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A2E071-7348-F349-B046-7413A2B3C2A8}" type="datetime1">
              <a:rPr lang="en-US" smtClean="0"/>
              <a:t>3/18/21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517140-357E-4F82-B413-9201B3A2FA6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C84226-4510-0B41-9D13-9C27D21D27E9}" type="datetime1">
              <a:rPr lang="en-US" smtClean="0"/>
              <a:t>3/18/21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517140-357E-4F82-B413-9201B3A2FA6F}" type="slidenum">
              <a:rPr lang="en-US" smtClean="0"/>
              <a:t>‹#›</a:t>
            </a:fld>
            <a:endParaRPr lang="en-US"/>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963290-F5BA-1746-8311-CA3C627B6046}" type="datetime1">
              <a:rPr lang="en-US" smtClean="0"/>
              <a:t>3/18/21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517140-357E-4F82-B413-9201B3A2FA6F}" type="slidenum">
              <a:rPr lang="en-US" smtClean="0"/>
              <a:t>‹#›</a:t>
            </a:fld>
            <a:endParaRPr lang="en-US"/>
          </a:p>
        </p:txBody>
      </p:sp>
      <p:sp>
        <p:nvSpPr>
          <p:cNvPr id="9" name="Content Placeholder 8"/>
          <p:cNvSpPr>
            <a:spLocks noGrp="1"/>
          </p:cNvSpPr>
          <p:nvPr>
            <p:ph sz="quarter" idx="13"/>
          </p:nvPr>
        </p:nvSpPr>
        <p:spPr>
          <a:xfrm>
            <a:off x="365760" y="1600200"/>
            <a:ext cx="4041648" cy="4526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9947B638-63CA-9B43-902B-B9CA1EEC7468}" type="datetime1">
              <a:rPr lang="en-US" smtClean="0"/>
              <a:t>3/18/21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517140-357E-4F82-B413-9201B3A2FA6F}" type="slidenum">
              <a:rPr lang="en-US" smtClean="0"/>
              <a:t>‹#›</a:t>
            </a:fld>
            <a:endParaRPr lang="en-US"/>
          </a:p>
        </p:txBody>
      </p:sp>
      <p:sp>
        <p:nvSpPr>
          <p:cNvPr id="11" name="Content Placeholder 10"/>
          <p:cNvSpPr>
            <a:spLocks noGrp="1"/>
          </p:cNvSpPr>
          <p:nvPr>
            <p:ph sz="quarter" idx="13"/>
          </p:nvPr>
        </p:nvSpPr>
        <p:spPr>
          <a:xfrm>
            <a:off x="457200" y="2212848"/>
            <a:ext cx="4041648"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583268-A3C7-9A4F-B16E-BD84AD62A533}" type="datetime1">
              <a:rPr lang="en-US" smtClean="0"/>
              <a:t>3/18/21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517140-357E-4F82-B413-9201B3A2FA6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565710-F388-EF4E-A4A6-F4ACC6D9D470}" type="datetime1">
              <a:rPr lang="en-US" smtClean="0"/>
              <a:t>3/18/21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517140-357E-4F82-B413-9201B3A2FA6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370B7F-2ACD-D249-AA73-95E0497C3DB1}" type="datetime1">
              <a:rPr lang="en-US" smtClean="0"/>
              <a:t>3/18/21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517140-357E-4F82-B413-9201B3A2FA6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D0B7A8-AC9D-F141-8A45-1093E2CC07CC}" type="datetime1">
              <a:rPr lang="en-US" smtClean="0"/>
              <a:t>3/18/21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517140-357E-4F82-B413-9201B3A2FA6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25BFE984-9FA3-5945-97F4-7D48D8910081}" type="datetime1">
              <a:rPr lang="en-US" smtClean="0"/>
              <a:t>3/18/21</a:t>
            </a:fld>
            <a:endParaRPr lang="en-US"/>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CC517140-357E-4F82-B413-9201B3A2FA6F}" type="slidenum">
              <a:rPr lang="en-US" smtClean="0"/>
              <a:t>‹#›</a:t>
            </a:fld>
            <a:endParaRPr lang="en-US"/>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1.tiff"/><Relationship Id="rId4" Type="http://schemas.openxmlformats.org/officeDocument/2006/relationships/image" Target="../media/image10.tiff"/></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1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6.tiff"/><Relationship Id="rId4" Type="http://schemas.openxmlformats.org/officeDocument/2006/relationships/image" Target="../media/image15.tiff"/></Relationships>
</file>

<file path=ppt/slides/_rels/slide13.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50000">
              <a:schemeClr val="bg1">
                <a:tint val="80000"/>
                <a:satMod val="250000"/>
              </a:schemeClr>
            </a:gs>
            <a:gs pos="76000">
              <a:schemeClr val="bg1">
                <a:tint val="90000"/>
                <a:shade val="90000"/>
                <a:satMod val="200000"/>
              </a:schemeClr>
            </a:gs>
            <a:gs pos="92000">
              <a:schemeClr val="bg1">
                <a:tint val="90000"/>
                <a:shade val="70000"/>
                <a:satMod val="25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3657599"/>
          </a:xfrm>
        </p:spPr>
        <p:txBody>
          <a:bodyPr/>
          <a:lstStyle/>
          <a:p>
            <a:br>
              <a:rPr lang="en-US" sz="5500" b="1" dirty="0">
                <a:latin typeface="Times New Roman" panose="02020603050405020304" pitchFamily="18" charset="0"/>
                <a:cs typeface="Times New Roman" panose="02020603050405020304" pitchFamily="18" charset="0"/>
              </a:rPr>
            </a:br>
            <a:br>
              <a:rPr lang="en-US" sz="5500" b="1" dirty="0">
                <a:latin typeface="Times New Roman" panose="02020603050405020304" pitchFamily="18" charset="0"/>
                <a:cs typeface="Times New Roman" panose="02020603050405020304" pitchFamily="18" charset="0"/>
              </a:rPr>
            </a:br>
            <a:br>
              <a:rPr lang="en-US" sz="5500" b="1" dirty="0">
                <a:latin typeface="Times New Roman" panose="02020603050405020304" pitchFamily="18" charset="0"/>
                <a:cs typeface="Times New Roman" panose="02020603050405020304" pitchFamily="18" charset="0"/>
              </a:rPr>
            </a:br>
            <a:br>
              <a:rPr lang="en-US" sz="5500" b="1" dirty="0">
                <a:latin typeface="Times New Roman" panose="02020603050405020304" pitchFamily="18" charset="0"/>
                <a:cs typeface="Times New Roman" panose="02020603050405020304" pitchFamily="18" charset="0"/>
              </a:rPr>
            </a:br>
            <a:br>
              <a:rPr lang="en-US" sz="5500" b="1" dirty="0">
                <a:latin typeface="Times New Roman" panose="02020603050405020304" pitchFamily="18" charset="0"/>
                <a:cs typeface="Times New Roman" panose="02020603050405020304" pitchFamily="18" charset="0"/>
              </a:rPr>
            </a:br>
            <a:r>
              <a:rPr lang="en-US" sz="5500" b="1" dirty="0">
                <a:latin typeface="Times New Roman" panose="02020603050405020304" pitchFamily="18" charset="0"/>
                <a:cs typeface="Times New Roman" panose="02020603050405020304" pitchFamily="18" charset="0"/>
              </a:rPr>
              <a:t>Predictive analysis to identify children at risk of defaulting from recommended vaccine series</a:t>
            </a:r>
            <a:endParaRPr lang="en-US" sz="5500" b="1" dirty="0"/>
          </a:p>
        </p:txBody>
      </p:sp>
      <p:sp>
        <p:nvSpPr>
          <p:cNvPr id="3" name="Subtitle 2"/>
          <p:cNvSpPr>
            <a:spLocks noGrp="1"/>
          </p:cNvSpPr>
          <p:nvPr>
            <p:ph type="subTitle" idx="1"/>
          </p:nvPr>
        </p:nvSpPr>
        <p:spPr>
          <a:xfrm>
            <a:off x="1371600" y="4572000"/>
            <a:ext cx="6400800" cy="1524000"/>
          </a:xfrm>
        </p:spPr>
        <p:txBody>
          <a:bodyPr>
            <a:normAutofit/>
          </a:bodyPr>
          <a:lstStyle/>
          <a:p>
            <a:r>
              <a:rPr lang="en-US" sz="2500" b="1" dirty="0">
                <a:solidFill>
                  <a:schemeClr val="tx2"/>
                </a:solidFill>
                <a:latin typeface="Times New Roman" panose="02020603050405020304" pitchFamily="18" charset="0"/>
                <a:cs typeface="Times New Roman" panose="02020603050405020304" pitchFamily="18" charset="0"/>
              </a:rPr>
              <a:t>A US case study of children aged 19 through 35 months</a:t>
            </a:r>
          </a:p>
          <a:p>
            <a:r>
              <a:rPr lang="en-US" sz="2500" b="1" dirty="0">
                <a:solidFill>
                  <a:schemeClr val="tx2"/>
                </a:solidFill>
                <a:latin typeface="+mn-lt"/>
                <a:cs typeface="Times New Roman" panose="02020603050405020304" pitchFamily="18" charset="0"/>
              </a:rPr>
              <a:t>Josiane Pafeng</a:t>
            </a:r>
            <a:endParaRPr lang="en-US" sz="2500" b="1" dirty="0">
              <a:solidFill>
                <a:schemeClr val="tx2"/>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1"/>
          </p:nvPr>
        </p:nvSpPr>
        <p:spPr/>
        <p:txBody>
          <a:bodyPr/>
          <a:lstStyle/>
          <a:p>
            <a:fld id="{CC517140-357E-4F82-B413-9201B3A2FA6F}" type="slidenum">
              <a:rPr lang="en-US" smtClean="0"/>
              <a:t>1</a:t>
            </a:fld>
            <a:endParaRPr lang="en-US"/>
          </a:p>
        </p:txBody>
      </p:sp>
    </p:spTree>
    <p:extLst>
      <p:ext uri="{BB962C8B-B14F-4D97-AF65-F5344CB8AC3E}">
        <p14:creationId xmlns:p14="http://schemas.microsoft.com/office/powerpoint/2010/main" val="1707717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C517140-357E-4F82-B413-9201B3A2FA6F}" type="slidenum">
              <a:rPr lang="en-US" smtClean="0"/>
              <a:t>10</a:t>
            </a:fld>
            <a:endParaRPr lang="en-US"/>
          </a:p>
        </p:txBody>
      </p:sp>
      <p:sp>
        <p:nvSpPr>
          <p:cNvPr id="8" name="Title 1">
            <a:extLst>
              <a:ext uri="{FF2B5EF4-FFF2-40B4-BE49-F238E27FC236}">
                <a16:creationId xmlns:a16="http://schemas.microsoft.com/office/drawing/2014/main" id="{CAB2D7E6-0678-D747-9A1C-F15C0689961E}"/>
              </a:ext>
            </a:extLst>
          </p:cNvPr>
          <p:cNvSpPr>
            <a:spLocks noGrp="1"/>
          </p:cNvSpPr>
          <p:nvPr>
            <p:ph type="title"/>
          </p:nvPr>
        </p:nvSpPr>
        <p:spPr>
          <a:xfrm>
            <a:off x="76200" y="38306"/>
            <a:ext cx="3886200" cy="647494"/>
          </a:xfrm>
        </p:spPr>
        <p:txBody>
          <a:bodyPr/>
          <a:lstStyle/>
          <a:p>
            <a:pPr algn="just"/>
            <a:r>
              <a:rPr lang="en-US" sz="3200" b="1" dirty="0">
                <a:latin typeface="Times New Roman" panose="02020603050405020304" pitchFamily="18" charset="0"/>
                <a:cs typeface="Times New Roman" panose="02020603050405020304" pitchFamily="18" charset="0"/>
              </a:rPr>
              <a:t>Modelling</a:t>
            </a:r>
          </a:p>
        </p:txBody>
      </p:sp>
      <p:sp>
        <p:nvSpPr>
          <p:cNvPr id="9" name="Content Placeholder 2">
            <a:extLst>
              <a:ext uri="{FF2B5EF4-FFF2-40B4-BE49-F238E27FC236}">
                <a16:creationId xmlns:a16="http://schemas.microsoft.com/office/drawing/2014/main" id="{8E5CAF0D-7857-114E-8524-5A9523ED8D02}"/>
              </a:ext>
            </a:extLst>
          </p:cNvPr>
          <p:cNvSpPr>
            <a:spLocks noGrp="1"/>
          </p:cNvSpPr>
          <p:nvPr>
            <p:ph idx="1"/>
          </p:nvPr>
        </p:nvSpPr>
        <p:spPr>
          <a:xfrm>
            <a:off x="5638800" y="38306"/>
            <a:ext cx="3352800" cy="404629"/>
          </a:xfrm>
        </p:spPr>
        <p:txBody>
          <a:bodyPr>
            <a:noAutofit/>
          </a:bodyPr>
          <a:lstStyle/>
          <a:p>
            <a:pPr algn="just">
              <a:buFont typeface="Courier New" panose="02070309020205020404" pitchFamily="49" charset="0"/>
              <a:buChar char="o"/>
            </a:pPr>
            <a:r>
              <a:rPr lang="en-US" sz="2000" dirty="0">
                <a:solidFill>
                  <a:schemeClr val="tx1"/>
                </a:solidFill>
                <a:latin typeface="Times New Roman" panose="02020603050405020304" pitchFamily="18" charset="0"/>
                <a:cs typeface="Times New Roman" panose="02020603050405020304" pitchFamily="18" charset="0"/>
              </a:rPr>
              <a:t>Random </a:t>
            </a:r>
            <a:r>
              <a:rPr lang="en-US" sz="2000" dirty="0" err="1">
                <a:solidFill>
                  <a:schemeClr val="tx1"/>
                </a:solidFill>
                <a:latin typeface="Times New Roman" panose="02020603050405020304" pitchFamily="18" charset="0"/>
                <a:cs typeface="Times New Roman" panose="02020603050405020304" pitchFamily="18" charset="0"/>
              </a:rPr>
              <a:t>Undersampling</a:t>
            </a:r>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8E74726B-CF91-F842-A539-FE7C0809F1CC}"/>
              </a:ext>
            </a:extLst>
          </p:cNvPr>
          <p:cNvSpPr txBox="1"/>
          <p:nvPr/>
        </p:nvSpPr>
        <p:spPr>
          <a:xfrm>
            <a:off x="76200" y="685800"/>
            <a:ext cx="388620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How to improve the model?</a:t>
            </a:r>
            <a:endParaRPr lang="en-US" sz="2400" dirty="0"/>
          </a:p>
        </p:txBody>
      </p:sp>
      <p:pic>
        <p:nvPicPr>
          <p:cNvPr id="6" name="Picture 5">
            <a:extLst>
              <a:ext uri="{FF2B5EF4-FFF2-40B4-BE49-F238E27FC236}">
                <a16:creationId xmlns:a16="http://schemas.microsoft.com/office/drawing/2014/main" id="{B51A73D8-1E86-B34B-A0C3-93560EAFEE57}"/>
              </a:ext>
            </a:extLst>
          </p:cNvPr>
          <p:cNvPicPr>
            <a:picLocks noChangeAspect="1"/>
          </p:cNvPicPr>
          <p:nvPr/>
        </p:nvPicPr>
        <p:blipFill>
          <a:blip r:embed="rId3"/>
          <a:stretch>
            <a:fillRect/>
          </a:stretch>
        </p:blipFill>
        <p:spPr>
          <a:xfrm>
            <a:off x="5563765" y="3733800"/>
            <a:ext cx="3541487" cy="2686645"/>
          </a:xfrm>
          <a:prstGeom prst="rect">
            <a:avLst/>
          </a:prstGeom>
        </p:spPr>
      </p:pic>
      <p:pic>
        <p:nvPicPr>
          <p:cNvPr id="7" name="Picture 6">
            <a:extLst>
              <a:ext uri="{FF2B5EF4-FFF2-40B4-BE49-F238E27FC236}">
                <a16:creationId xmlns:a16="http://schemas.microsoft.com/office/drawing/2014/main" id="{0AA8109E-FFD5-D448-B687-8C55FE2176B0}"/>
              </a:ext>
            </a:extLst>
          </p:cNvPr>
          <p:cNvPicPr>
            <a:picLocks noChangeAspect="1"/>
          </p:cNvPicPr>
          <p:nvPr/>
        </p:nvPicPr>
        <p:blipFill>
          <a:blip r:embed="rId4"/>
          <a:stretch>
            <a:fillRect/>
          </a:stretch>
        </p:blipFill>
        <p:spPr>
          <a:xfrm>
            <a:off x="5563766" y="487426"/>
            <a:ext cx="3541486" cy="2686645"/>
          </a:xfrm>
          <a:prstGeom prst="rect">
            <a:avLst/>
          </a:prstGeom>
        </p:spPr>
      </p:pic>
      <p:sp>
        <p:nvSpPr>
          <p:cNvPr id="11" name="TextBox 10">
            <a:extLst>
              <a:ext uri="{FF2B5EF4-FFF2-40B4-BE49-F238E27FC236}">
                <a16:creationId xmlns:a16="http://schemas.microsoft.com/office/drawing/2014/main" id="{42A3639C-47F5-914A-8563-B62D10498F65}"/>
              </a:ext>
            </a:extLst>
          </p:cNvPr>
          <p:cNvSpPr txBox="1"/>
          <p:nvPr/>
        </p:nvSpPr>
        <p:spPr>
          <a:xfrm>
            <a:off x="5105400" y="6396335"/>
            <a:ext cx="3901440" cy="461665"/>
          </a:xfrm>
          <a:prstGeom prst="rect">
            <a:avLst/>
          </a:prstGeom>
          <a:noFill/>
        </p:spPr>
        <p:txBody>
          <a:bodyPr wrap="square" rtlCol="0">
            <a:spAutoFit/>
          </a:bodyPr>
          <a:lstStyle/>
          <a:p>
            <a:r>
              <a:rPr lang="en-US" sz="1200" b="1" dirty="0"/>
              <a:t>https://</a:t>
            </a:r>
            <a:r>
              <a:rPr lang="en-US" sz="1200" b="1" dirty="0" err="1"/>
              <a:t>medium.com</a:t>
            </a:r>
            <a:r>
              <a:rPr lang="en-US" sz="1200" b="1" dirty="0"/>
              <a:t>/strands-tech-corner/unbalanced-datasets-what-to-do-144e0552d9cd</a:t>
            </a:r>
          </a:p>
        </p:txBody>
      </p:sp>
      <p:sp>
        <p:nvSpPr>
          <p:cNvPr id="15" name="Content Placeholder 2">
            <a:extLst>
              <a:ext uri="{FF2B5EF4-FFF2-40B4-BE49-F238E27FC236}">
                <a16:creationId xmlns:a16="http://schemas.microsoft.com/office/drawing/2014/main" id="{EA00A924-E804-CF47-8C61-50FA68BC2C7B}"/>
              </a:ext>
            </a:extLst>
          </p:cNvPr>
          <p:cNvSpPr txBox="1">
            <a:spLocks/>
          </p:cNvSpPr>
          <p:nvPr/>
        </p:nvSpPr>
        <p:spPr>
          <a:xfrm>
            <a:off x="5638800" y="3329171"/>
            <a:ext cx="3352800" cy="40462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algn="just">
              <a:buFont typeface="Courier New" panose="02070309020205020404" pitchFamily="49" charset="0"/>
              <a:buChar char="o"/>
            </a:pPr>
            <a:r>
              <a:rPr lang="en-US" sz="2000" dirty="0">
                <a:solidFill>
                  <a:schemeClr val="tx1"/>
                </a:solidFill>
                <a:latin typeface="Times New Roman" panose="02020603050405020304" pitchFamily="18" charset="0"/>
                <a:cs typeface="Times New Roman" panose="02020603050405020304" pitchFamily="18" charset="0"/>
              </a:rPr>
              <a:t>Random Oversampling</a:t>
            </a:r>
          </a:p>
        </p:txBody>
      </p:sp>
      <p:pic>
        <p:nvPicPr>
          <p:cNvPr id="16" name="Picture 15">
            <a:extLst>
              <a:ext uri="{FF2B5EF4-FFF2-40B4-BE49-F238E27FC236}">
                <a16:creationId xmlns:a16="http://schemas.microsoft.com/office/drawing/2014/main" id="{ABB1CBAD-427C-5648-A600-48F99862E7AD}"/>
              </a:ext>
            </a:extLst>
          </p:cNvPr>
          <p:cNvPicPr>
            <a:picLocks noChangeAspect="1"/>
          </p:cNvPicPr>
          <p:nvPr/>
        </p:nvPicPr>
        <p:blipFill>
          <a:blip r:embed="rId5"/>
          <a:stretch>
            <a:fillRect/>
          </a:stretch>
        </p:blipFill>
        <p:spPr>
          <a:xfrm>
            <a:off x="609600" y="2542694"/>
            <a:ext cx="3886200" cy="2311400"/>
          </a:xfrm>
          <a:prstGeom prst="rect">
            <a:avLst/>
          </a:prstGeom>
        </p:spPr>
      </p:pic>
      <p:sp>
        <p:nvSpPr>
          <p:cNvPr id="17" name="TextBox 16">
            <a:extLst>
              <a:ext uri="{FF2B5EF4-FFF2-40B4-BE49-F238E27FC236}">
                <a16:creationId xmlns:a16="http://schemas.microsoft.com/office/drawing/2014/main" id="{5B0E6B5B-B98B-1548-AE6D-2AD9D9AB3C7E}"/>
              </a:ext>
            </a:extLst>
          </p:cNvPr>
          <p:cNvSpPr txBox="1"/>
          <p:nvPr/>
        </p:nvSpPr>
        <p:spPr>
          <a:xfrm>
            <a:off x="762000" y="4910544"/>
            <a:ext cx="3505200" cy="738664"/>
          </a:xfrm>
          <a:prstGeom prst="rect">
            <a:avLst/>
          </a:prstGeom>
          <a:noFill/>
        </p:spPr>
        <p:txBody>
          <a:bodyPr wrap="square" rtlCol="0">
            <a:spAutoFit/>
          </a:bodyPr>
          <a:lstStyle/>
          <a:p>
            <a:r>
              <a:rPr lang="en-US" sz="1400" b="1" dirty="0"/>
              <a:t>https://</a:t>
            </a:r>
            <a:r>
              <a:rPr lang="en-US" sz="1400" b="1" dirty="0" err="1"/>
              <a:t>towardsdatascience.com</a:t>
            </a:r>
            <a:r>
              <a:rPr lang="en-US" sz="1400" b="1" dirty="0"/>
              <a:t>/5-smote-techniques-for-oversampling-your-imbalance-data-b8155bdbe2b5</a:t>
            </a:r>
          </a:p>
        </p:txBody>
      </p:sp>
      <p:sp>
        <p:nvSpPr>
          <p:cNvPr id="18" name="Content Placeholder 2">
            <a:extLst>
              <a:ext uri="{FF2B5EF4-FFF2-40B4-BE49-F238E27FC236}">
                <a16:creationId xmlns:a16="http://schemas.microsoft.com/office/drawing/2014/main" id="{3C1C67F4-3BEA-854F-8CE7-30B9AAFB8265}"/>
              </a:ext>
            </a:extLst>
          </p:cNvPr>
          <p:cNvSpPr txBox="1">
            <a:spLocks/>
          </p:cNvSpPr>
          <p:nvPr/>
        </p:nvSpPr>
        <p:spPr>
          <a:xfrm>
            <a:off x="1543050" y="1794959"/>
            <a:ext cx="1943100" cy="40462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algn="just">
              <a:buFont typeface="Courier New" panose="02070309020205020404" pitchFamily="49" charset="0"/>
              <a:buChar char="o"/>
            </a:pPr>
            <a:r>
              <a:rPr lang="en-US" sz="2000" dirty="0">
                <a:solidFill>
                  <a:schemeClr val="tx1"/>
                </a:solidFill>
                <a:latin typeface="Times New Roman" panose="02020603050405020304" pitchFamily="18" charset="0"/>
                <a:cs typeface="Times New Roman" panose="02020603050405020304" pitchFamily="18" charset="0"/>
              </a:rPr>
              <a:t>SMOTE-NC</a:t>
            </a:r>
          </a:p>
        </p:txBody>
      </p:sp>
    </p:spTree>
    <p:extLst>
      <p:ext uri="{BB962C8B-B14F-4D97-AF65-F5344CB8AC3E}">
        <p14:creationId xmlns:p14="http://schemas.microsoft.com/office/powerpoint/2010/main" val="4078613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uild="p"/>
      <p:bldP spid="2" grpId="0"/>
      <p:bldP spid="11" grpId="0"/>
      <p:bldP spid="15" grpId="0"/>
      <p:bldP spid="17"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C517140-357E-4F82-B413-9201B3A2FA6F}" type="slidenum">
              <a:rPr lang="en-US" smtClean="0"/>
              <a:t>11</a:t>
            </a:fld>
            <a:endParaRPr lang="en-US"/>
          </a:p>
        </p:txBody>
      </p:sp>
      <p:sp>
        <p:nvSpPr>
          <p:cNvPr id="8" name="Title 1">
            <a:extLst>
              <a:ext uri="{FF2B5EF4-FFF2-40B4-BE49-F238E27FC236}">
                <a16:creationId xmlns:a16="http://schemas.microsoft.com/office/drawing/2014/main" id="{CAB2D7E6-0678-D747-9A1C-F15C0689961E}"/>
              </a:ext>
            </a:extLst>
          </p:cNvPr>
          <p:cNvSpPr>
            <a:spLocks noGrp="1"/>
          </p:cNvSpPr>
          <p:nvPr>
            <p:ph type="title"/>
          </p:nvPr>
        </p:nvSpPr>
        <p:spPr>
          <a:xfrm>
            <a:off x="76200" y="38306"/>
            <a:ext cx="8467078" cy="647494"/>
          </a:xfrm>
        </p:spPr>
        <p:txBody>
          <a:bodyPr/>
          <a:lstStyle/>
          <a:p>
            <a:pPr algn="just"/>
            <a:r>
              <a:rPr lang="en-US" sz="3200" b="1" dirty="0">
                <a:latin typeface="Times New Roman" panose="02020603050405020304" pitchFamily="18" charset="0"/>
                <a:cs typeface="Times New Roman" panose="02020603050405020304" pitchFamily="18" charset="0"/>
              </a:rPr>
              <a:t>Modelling</a:t>
            </a:r>
          </a:p>
        </p:txBody>
      </p:sp>
      <p:pic>
        <p:nvPicPr>
          <p:cNvPr id="13" name="Picture 12">
            <a:extLst>
              <a:ext uri="{FF2B5EF4-FFF2-40B4-BE49-F238E27FC236}">
                <a16:creationId xmlns:a16="http://schemas.microsoft.com/office/drawing/2014/main" id="{2E3639D1-5178-9B4D-B7F0-361BD0F0ED35}"/>
              </a:ext>
            </a:extLst>
          </p:cNvPr>
          <p:cNvPicPr>
            <a:picLocks noChangeAspect="1"/>
          </p:cNvPicPr>
          <p:nvPr/>
        </p:nvPicPr>
        <p:blipFill rotWithShape="1">
          <a:blip r:embed="rId3"/>
          <a:srcRect l="9167" r="66666" b="-18290"/>
          <a:stretch/>
        </p:blipFill>
        <p:spPr>
          <a:xfrm>
            <a:off x="2740440" y="1509427"/>
            <a:ext cx="5108159" cy="1656727"/>
          </a:xfrm>
          <a:prstGeom prst="rect">
            <a:avLst/>
          </a:prstGeom>
        </p:spPr>
      </p:pic>
      <p:pic>
        <p:nvPicPr>
          <p:cNvPr id="14" name="Picture 13">
            <a:extLst>
              <a:ext uri="{FF2B5EF4-FFF2-40B4-BE49-F238E27FC236}">
                <a16:creationId xmlns:a16="http://schemas.microsoft.com/office/drawing/2014/main" id="{B8A415CB-1333-9246-BCD4-17323D756151}"/>
              </a:ext>
            </a:extLst>
          </p:cNvPr>
          <p:cNvPicPr>
            <a:picLocks noChangeAspect="1"/>
          </p:cNvPicPr>
          <p:nvPr/>
        </p:nvPicPr>
        <p:blipFill rotWithShape="1">
          <a:blip r:embed="rId3"/>
          <a:srcRect l="65257"/>
          <a:stretch/>
        </p:blipFill>
        <p:spPr>
          <a:xfrm>
            <a:off x="2248547" y="4694597"/>
            <a:ext cx="5936788" cy="1459649"/>
          </a:xfrm>
          <a:prstGeom prst="rect">
            <a:avLst/>
          </a:prstGeom>
        </p:spPr>
      </p:pic>
      <p:pic>
        <p:nvPicPr>
          <p:cNvPr id="15" name="Picture 14">
            <a:extLst>
              <a:ext uri="{FF2B5EF4-FFF2-40B4-BE49-F238E27FC236}">
                <a16:creationId xmlns:a16="http://schemas.microsoft.com/office/drawing/2014/main" id="{1E2EDB5B-D42E-0F4E-B0F3-B778335AE23C}"/>
              </a:ext>
            </a:extLst>
          </p:cNvPr>
          <p:cNvPicPr>
            <a:picLocks noChangeAspect="1"/>
          </p:cNvPicPr>
          <p:nvPr/>
        </p:nvPicPr>
        <p:blipFill rotWithShape="1">
          <a:blip r:embed="rId3"/>
          <a:srcRect l="32500" t="-723" r="34166"/>
          <a:stretch/>
        </p:blipFill>
        <p:spPr>
          <a:xfrm>
            <a:off x="2263787" y="3166154"/>
            <a:ext cx="5921548" cy="1528443"/>
          </a:xfrm>
          <a:prstGeom prst="rect">
            <a:avLst/>
          </a:prstGeom>
        </p:spPr>
      </p:pic>
      <p:pic>
        <p:nvPicPr>
          <p:cNvPr id="19" name="Picture 18">
            <a:extLst>
              <a:ext uri="{FF2B5EF4-FFF2-40B4-BE49-F238E27FC236}">
                <a16:creationId xmlns:a16="http://schemas.microsoft.com/office/drawing/2014/main" id="{D7E0F415-2E9F-EE42-8B4C-CD2AF16604A9}"/>
              </a:ext>
            </a:extLst>
          </p:cNvPr>
          <p:cNvPicPr>
            <a:picLocks noChangeAspect="1"/>
          </p:cNvPicPr>
          <p:nvPr/>
        </p:nvPicPr>
        <p:blipFill rotWithShape="1">
          <a:blip r:embed="rId4"/>
          <a:srcRect r="91667"/>
          <a:stretch/>
        </p:blipFill>
        <p:spPr>
          <a:xfrm>
            <a:off x="624840" y="1509427"/>
            <a:ext cx="1454747" cy="1448199"/>
          </a:xfrm>
          <a:prstGeom prst="rect">
            <a:avLst/>
          </a:prstGeom>
        </p:spPr>
      </p:pic>
      <p:pic>
        <p:nvPicPr>
          <p:cNvPr id="21" name="Picture 20">
            <a:extLst>
              <a:ext uri="{FF2B5EF4-FFF2-40B4-BE49-F238E27FC236}">
                <a16:creationId xmlns:a16="http://schemas.microsoft.com/office/drawing/2014/main" id="{F3216B67-58CD-1049-8825-DC3F49C7ABEF}"/>
              </a:ext>
            </a:extLst>
          </p:cNvPr>
          <p:cNvPicPr>
            <a:picLocks noChangeAspect="1"/>
          </p:cNvPicPr>
          <p:nvPr/>
        </p:nvPicPr>
        <p:blipFill rotWithShape="1">
          <a:blip r:embed="rId4"/>
          <a:srcRect r="91667"/>
          <a:stretch/>
        </p:blipFill>
        <p:spPr>
          <a:xfrm>
            <a:off x="625824" y="3246398"/>
            <a:ext cx="1454747" cy="1448199"/>
          </a:xfrm>
          <a:prstGeom prst="rect">
            <a:avLst/>
          </a:prstGeom>
        </p:spPr>
      </p:pic>
      <p:pic>
        <p:nvPicPr>
          <p:cNvPr id="23" name="Picture 22">
            <a:extLst>
              <a:ext uri="{FF2B5EF4-FFF2-40B4-BE49-F238E27FC236}">
                <a16:creationId xmlns:a16="http://schemas.microsoft.com/office/drawing/2014/main" id="{0A2E4196-993E-DD47-91E0-367ECC9AC564}"/>
              </a:ext>
            </a:extLst>
          </p:cNvPr>
          <p:cNvPicPr>
            <a:picLocks noChangeAspect="1"/>
          </p:cNvPicPr>
          <p:nvPr/>
        </p:nvPicPr>
        <p:blipFill rotWithShape="1">
          <a:blip r:embed="rId4"/>
          <a:srcRect r="91667"/>
          <a:stretch/>
        </p:blipFill>
        <p:spPr>
          <a:xfrm>
            <a:off x="718584" y="4706047"/>
            <a:ext cx="1454747" cy="1448199"/>
          </a:xfrm>
          <a:prstGeom prst="rect">
            <a:avLst/>
          </a:prstGeom>
        </p:spPr>
      </p:pic>
      <p:sp>
        <p:nvSpPr>
          <p:cNvPr id="25" name="TextBox 24">
            <a:extLst>
              <a:ext uri="{FF2B5EF4-FFF2-40B4-BE49-F238E27FC236}">
                <a16:creationId xmlns:a16="http://schemas.microsoft.com/office/drawing/2014/main" id="{2A90B03D-0CE5-554E-8DF8-1441597CDDA2}"/>
              </a:ext>
            </a:extLst>
          </p:cNvPr>
          <p:cNvSpPr txBox="1"/>
          <p:nvPr/>
        </p:nvSpPr>
        <p:spPr>
          <a:xfrm>
            <a:off x="76200" y="685800"/>
            <a:ext cx="388620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How to improve the model?</a:t>
            </a:r>
            <a:endParaRPr lang="en-US" sz="2400" dirty="0"/>
          </a:p>
        </p:txBody>
      </p:sp>
      <p:sp>
        <p:nvSpPr>
          <p:cNvPr id="26" name="Rectangle 25">
            <a:extLst>
              <a:ext uri="{FF2B5EF4-FFF2-40B4-BE49-F238E27FC236}">
                <a16:creationId xmlns:a16="http://schemas.microsoft.com/office/drawing/2014/main" id="{6F5E25F0-ED21-1845-8DD3-E96CE65F442E}"/>
              </a:ext>
            </a:extLst>
          </p:cNvPr>
          <p:cNvSpPr/>
          <p:nvPr/>
        </p:nvSpPr>
        <p:spPr>
          <a:xfrm>
            <a:off x="5562600" y="4278993"/>
            <a:ext cx="1447801" cy="415604"/>
          </a:xfrm>
          <a:prstGeom prst="rect">
            <a:avLst/>
          </a:prstGeom>
          <a:solidFill>
            <a:schemeClr val="tx2">
              <a:lumMod val="40000"/>
              <a:lumOff val="60000"/>
              <a:alpha val="1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7920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62367A06-AB12-A94A-8602-989108F28EB7}"/>
              </a:ext>
            </a:extLst>
          </p:cNvPr>
          <p:cNvPicPr>
            <a:picLocks noChangeAspect="1"/>
          </p:cNvPicPr>
          <p:nvPr/>
        </p:nvPicPr>
        <p:blipFill>
          <a:blip r:embed="rId3"/>
          <a:stretch>
            <a:fillRect/>
          </a:stretch>
        </p:blipFill>
        <p:spPr>
          <a:xfrm>
            <a:off x="1003323" y="4906795"/>
            <a:ext cx="6982381" cy="1875005"/>
          </a:xfrm>
          <a:prstGeom prst="rect">
            <a:avLst/>
          </a:prstGeom>
        </p:spPr>
      </p:pic>
      <p:pic>
        <p:nvPicPr>
          <p:cNvPr id="32" name="Picture 31">
            <a:extLst>
              <a:ext uri="{FF2B5EF4-FFF2-40B4-BE49-F238E27FC236}">
                <a16:creationId xmlns:a16="http://schemas.microsoft.com/office/drawing/2014/main" id="{6A783B93-9010-184C-9D2F-F884679ACC0E}"/>
              </a:ext>
            </a:extLst>
          </p:cNvPr>
          <p:cNvPicPr>
            <a:picLocks noChangeAspect="1"/>
          </p:cNvPicPr>
          <p:nvPr/>
        </p:nvPicPr>
        <p:blipFill>
          <a:blip r:embed="rId4"/>
          <a:stretch>
            <a:fillRect/>
          </a:stretch>
        </p:blipFill>
        <p:spPr>
          <a:xfrm>
            <a:off x="1003324" y="2963452"/>
            <a:ext cx="6956450" cy="1913348"/>
          </a:xfrm>
          <a:prstGeom prst="rect">
            <a:avLst/>
          </a:prstGeom>
        </p:spPr>
      </p:pic>
      <p:pic>
        <p:nvPicPr>
          <p:cNvPr id="30" name="Picture 29">
            <a:extLst>
              <a:ext uri="{FF2B5EF4-FFF2-40B4-BE49-F238E27FC236}">
                <a16:creationId xmlns:a16="http://schemas.microsoft.com/office/drawing/2014/main" id="{2CEDB163-CF1D-A747-A288-2E3598EF6535}"/>
              </a:ext>
            </a:extLst>
          </p:cNvPr>
          <p:cNvPicPr>
            <a:picLocks noChangeAspect="1"/>
          </p:cNvPicPr>
          <p:nvPr/>
        </p:nvPicPr>
        <p:blipFill>
          <a:blip r:embed="rId5"/>
          <a:stretch>
            <a:fillRect/>
          </a:stretch>
        </p:blipFill>
        <p:spPr>
          <a:xfrm>
            <a:off x="1295401" y="1219201"/>
            <a:ext cx="6248400" cy="1703312"/>
          </a:xfrm>
          <a:prstGeom prst="rect">
            <a:avLst/>
          </a:prstGeom>
        </p:spPr>
      </p:pic>
      <p:sp>
        <p:nvSpPr>
          <p:cNvPr id="4" name="Slide Number Placeholder 3"/>
          <p:cNvSpPr>
            <a:spLocks noGrp="1"/>
          </p:cNvSpPr>
          <p:nvPr>
            <p:ph type="sldNum" sz="quarter" idx="12"/>
          </p:nvPr>
        </p:nvSpPr>
        <p:spPr/>
        <p:txBody>
          <a:bodyPr/>
          <a:lstStyle/>
          <a:p>
            <a:fld id="{CC517140-357E-4F82-B413-9201B3A2FA6F}" type="slidenum">
              <a:rPr lang="en-US" smtClean="0"/>
              <a:t>12</a:t>
            </a:fld>
            <a:endParaRPr lang="en-US"/>
          </a:p>
        </p:txBody>
      </p:sp>
      <p:sp>
        <p:nvSpPr>
          <p:cNvPr id="8" name="Title 1">
            <a:extLst>
              <a:ext uri="{FF2B5EF4-FFF2-40B4-BE49-F238E27FC236}">
                <a16:creationId xmlns:a16="http://schemas.microsoft.com/office/drawing/2014/main" id="{CAB2D7E6-0678-D747-9A1C-F15C0689961E}"/>
              </a:ext>
            </a:extLst>
          </p:cNvPr>
          <p:cNvSpPr>
            <a:spLocks noGrp="1"/>
          </p:cNvSpPr>
          <p:nvPr>
            <p:ph type="title"/>
          </p:nvPr>
        </p:nvSpPr>
        <p:spPr>
          <a:xfrm>
            <a:off x="76200" y="38306"/>
            <a:ext cx="8467078" cy="632424"/>
          </a:xfrm>
        </p:spPr>
        <p:txBody>
          <a:bodyPr/>
          <a:lstStyle/>
          <a:p>
            <a:pPr algn="just"/>
            <a:r>
              <a:rPr lang="en-US" sz="3200" b="1" dirty="0">
                <a:latin typeface="Times New Roman" panose="02020603050405020304" pitchFamily="18" charset="0"/>
                <a:cs typeface="Times New Roman" panose="02020603050405020304" pitchFamily="18" charset="0"/>
              </a:rPr>
              <a:t>Modelling</a:t>
            </a:r>
          </a:p>
        </p:txBody>
      </p:sp>
      <p:sp>
        <p:nvSpPr>
          <p:cNvPr id="9" name="Rectangle 8">
            <a:extLst>
              <a:ext uri="{FF2B5EF4-FFF2-40B4-BE49-F238E27FC236}">
                <a16:creationId xmlns:a16="http://schemas.microsoft.com/office/drawing/2014/main" id="{156A731D-8B3B-DC48-9093-F6305B56CF69}"/>
              </a:ext>
            </a:extLst>
          </p:cNvPr>
          <p:cNvSpPr/>
          <p:nvPr/>
        </p:nvSpPr>
        <p:spPr>
          <a:xfrm>
            <a:off x="3774972" y="1695936"/>
            <a:ext cx="685800" cy="216901"/>
          </a:xfrm>
          <a:prstGeom prst="rect">
            <a:avLst/>
          </a:prstGeom>
          <a:noFill/>
          <a:ln>
            <a:solidFill>
              <a:srgbClr val="B627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C099751-5049-3D4D-9641-A9E1818E3A4A}"/>
              </a:ext>
            </a:extLst>
          </p:cNvPr>
          <p:cNvSpPr/>
          <p:nvPr/>
        </p:nvSpPr>
        <p:spPr>
          <a:xfrm>
            <a:off x="3750632" y="2650503"/>
            <a:ext cx="649180" cy="260777"/>
          </a:xfrm>
          <a:prstGeom prst="rect">
            <a:avLst/>
          </a:prstGeom>
          <a:noFill/>
          <a:ln>
            <a:solidFill>
              <a:srgbClr val="B627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3F28156-6454-C646-B1DB-4C421531B9AB}"/>
              </a:ext>
            </a:extLst>
          </p:cNvPr>
          <p:cNvSpPr/>
          <p:nvPr/>
        </p:nvSpPr>
        <p:spPr>
          <a:xfrm>
            <a:off x="6855043" y="1695936"/>
            <a:ext cx="612556" cy="216901"/>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234CE18-E58C-8143-A7BA-33080C6871F5}"/>
              </a:ext>
            </a:extLst>
          </p:cNvPr>
          <p:cNvSpPr/>
          <p:nvPr/>
        </p:nvSpPr>
        <p:spPr>
          <a:xfrm>
            <a:off x="6855043" y="2650503"/>
            <a:ext cx="612555" cy="272009"/>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BCAB5FD-CDE6-D44C-AC66-FD62462D8FC6}"/>
              </a:ext>
            </a:extLst>
          </p:cNvPr>
          <p:cNvSpPr/>
          <p:nvPr/>
        </p:nvSpPr>
        <p:spPr>
          <a:xfrm>
            <a:off x="3505200" y="4630449"/>
            <a:ext cx="701040" cy="246352"/>
          </a:xfrm>
          <a:prstGeom prst="rect">
            <a:avLst/>
          </a:prstGeom>
          <a:noFill/>
          <a:ln>
            <a:solidFill>
              <a:srgbClr val="B627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55CBC04-EFA7-F146-9FD0-7F610EE1F375}"/>
              </a:ext>
            </a:extLst>
          </p:cNvPr>
          <p:cNvSpPr/>
          <p:nvPr/>
        </p:nvSpPr>
        <p:spPr>
          <a:xfrm>
            <a:off x="7315199" y="3524605"/>
            <a:ext cx="644574" cy="216902"/>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E1FCD16-7D48-C24F-A12E-1C8702B60D2D}"/>
              </a:ext>
            </a:extLst>
          </p:cNvPr>
          <p:cNvSpPr/>
          <p:nvPr/>
        </p:nvSpPr>
        <p:spPr>
          <a:xfrm>
            <a:off x="7315199" y="4630447"/>
            <a:ext cx="644575" cy="24635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FC214292-8BFB-7C42-869C-5E2694A17430}"/>
              </a:ext>
            </a:extLst>
          </p:cNvPr>
          <p:cNvSpPr txBox="1"/>
          <p:nvPr/>
        </p:nvSpPr>
        <p:spPr>
          <a:xfrm>
            <a:off x="76200" y="685800"/>
            <a:ext cx="388620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How to improve the model?</a:t>
            </a:r>
            <a:endParaRPr lang="en-US" sz="2400" dirty="0"/>
          </a:p>
        </p:txBody>
      </p:sp>
      <p:sp>
        <p:nvSpPr>
          <p:cNvPr id="35" name="Rectangle 34">
            <a:extLst>
              <a:ext uri="{FF2B5EF4-FFF2-40B4-BE49-F238E27FC236}">
                <a16:creationId xmlns:a16="http://schemas.microsoft.com/office/drawing/2014/main" id="{B72917BB-E2C5-3648-B01F-585D1F33AFB9}"/>
              </a:ext>
            </a:extLst>
          </p:cNvPr>
          <p:cNvSpPr/>
          <p:nvPr/>
        </p:nvSpPr>
        <p:spPr>
          <a:xfrm>
            <a:off x="3505200" y="3524606"/>
            <a:ext cx="685800" cy="216901"/>
          </a:xfrm>
          <a:prstGeom prst="rect">
            <a:avLst/>
          </a:prstGeom>
          <a:noFill/>
          <a:ln>
            <a:solidFill>
              <a:srgbClr val="B627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0B32FF6-62FF-7E45-9111-D37BE38DC845}"/>
              </a:ext>
            </a:extLst>
          </p:cNvPr>
          <p:cNvSpPr/>
          <p:nvPr/>
        </p:nvSpPr>
        <p:spPr>
          <a:xfrm>
            <a:off x="1003323" y="4947733"/>
            <a:ext cx="6989945" cy="186406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A44C4D6-ECF8-C24A-86B4-2A5831AD4F53}"/>
              </a:ext>
            </a:extLst>
          </p:cNvPr>
          <p:cNvSpPr/>
          <p:nvPr/>
        </p:nvSpPr>
        <p:spPr>
          <a:xfrm>
            <a:off x="3505200" y="6543795"/>
            <a:ext cx="701040" cy="267999"/>
          </a:xfrm>
          <a:prstGeom prst="rect">
            <a:avLst/>
          </a:prstGeom>
          <a:noFill/>
          <a:ln>
            <a:solidFill>
              <a:srgbClr val="B627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079F96B-5917-EE4C-9368-1A091789E29F}"/>
              </a:ext>
            </a:extLst>
          </p:cNvPr>
          <p:cNvSpPr/>
          <p:nvPr/>
        </p:nvSpPr>
        <p:spPr>
          <a:xfrm>
            <a:off x="7315199" y="5408500"/>
            <a:ext cx="644574" cy="269941"/>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B50808C8-5DDA-CD46-9FEE-99C9A14C9EBC}"/>
              </a:ext>
            </a:extLst>
          </p:cNvPr>
          <p:cNvSpPr/>
          <p:nvPr/>
        </p:nvSpPr>
        <p:spPr>
          <a:xfrm>
            <a:off x="7315200" y="6543794"/>
            <a:ext cx="644574" cy="27894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9F279D7-A16B-D641-A1A2-E6837B739818}"/>
              </a:ext>
            </a:extLst>
          </p:cNvPr>
          <p:cNvSpPr/>
          <p:nvPr/>
        </p:nvSpPr>
        <p:spPr>
          <a:xfrm>
            <a:off x="3505200" y="5461540"/>
            <a:ext cx="685800" cy="216901"/>
          </a:xfrm>
          <a:prstGeom prst="rect">
            <a:avLst/>
          </a:prstGeom>
          <a:noFill/>
          <a:ln>
            <a:solidFill>
              <a:srgbClr val="B627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6ECEFA26-00EB-4642-960F-E1CA8887614E}"/>
              </a:ext>
            </a:extLst>
          </p:cNvPr>
          <p:cNvSpPr/>
          <p:nvPr/>
        </p:nvSpPr>
        <p:spPr>
          <a:xfrm>
            <a:off x="1997237" y="1695936"/>
            <a:ext cx="1355563" cy="287828"/>
          </a:xfrm>
          <a:prstGeom prst="rect">
            <a:avLst/>
          </a:prstGeom>
          <a:solidFill>
            <a:srgbClr val="00B0F0">
              <a:alpha val="10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19D62486-AED9-4647-9BDE-496FDF4EDC78}"/>
              </a:ext>
            </a:extLst>
          </p:cNvPr>
          <p:cNvSpPr/>
          <p:nvPr/>
        </p:nvSpPr>
        <p:spPr>
          <a:xfrm>
            <a:off x="1997237" y="2665733"/>
            <a:ext cx="1355563" cy="229867"/>
          </a:xfrm>
          <a:prstGeom prst="rect">
            <a:avLst/>
          </a:prstGeom>
          <a:solidFill>
            <a:srgbClr val="FFC000">
              <a:alpha val="1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DF91C144-BA5C-F245-9F61-3EC497CC79C2}"/>
              </a:ext>
            </a:extLst>
          </p:cNvPr>
          <p:cNvSpPr/>
          <p:nvPr/>
        </p:nvSpPr>
        <p:spPr>
          <a:xfrm>
            <a:off x="1616237" y="3478064"/>
            <a:ext cx="1355563" cy="287828"/>
          </a:xfrm>
          <a:prstGeom prst="rect">
            <a:avLst/>
          </a:prstGeom>
          <a:solidFill>
            <a:srgbClr val="00B0F0">
              <a:alpha val="10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F4CD5458-EB9E-F544-8A24-586E2C8284F9}"/>
              </a:ext>
            </a:extLst>
          </p:cNvPr>
          <p:cNvSpPr/>
          <p:nvPr/>
        </p:nvSpPr>
        <p:spPr>
          <a:xfrm>
            <a:off x="1616237" y="4660716"/>
            <a:ext cx="1355563" cy="229867"/>
          </a:xfrm>
          <a:prstGeom prst="rect">
            <a:avLst/>
          </a:prstGeom>
          <a:solidFill>
            <a:srgbClr val="FFC000">
              <a:alpha val="1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C6A07C64-5191-2D4C-980F-6203E232DAAE}"/>
              </a:ext>
            </a:extLst>
          </p:cNvPr>
          <p:cNvSpPr/>
          <p:nvPr/>
        </p:nvSpPr>
        <p:spPr>
          <a:xfrm>
            <a:off x="1616237" y="5412234"/>
            <a:ext cx="1355563" cy="287828"/>
          </a:xfrm>
          <a:prstGeom prst="rect">
            <a:avLst/>
          </a:prstGeom>
          <a:solidFill>
            <a:srgbClr val="00B0F0">
              <a:alpha val="10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1D9FC00E-6076-1543-90F5-A24EE9A14B14}"/>
              </a:ext>
            </a:extLst>
          </p:cNvPr>
          <p:cNvSpPr/>
          <p:nvPr/>
        </p:nvSpPr>
        <p:spPr>
          <a:xfrm>
            <a:off x="1616237" y="6553200"/>
            <a:ext cx="1355563" cy="229867"/>
          </a:xfrm>
          <a:prstGeom prst="rect">
            <a:avLst/>
          </a:prstGeom>
          <a:solidFill>
            <a:srgbClr val="FFC000">
              <a:alpha val="1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14947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C517140-357E-4F82-B413-9201B3A2FA6F}" type="slidenum">
              <a:rPr lang="en-US" smtClean="0"/>
              <a:t>13</a:t>
            </a:fld>
            <a:endParaRPr lang="en-US"/>
          </a:p>
        </p:txBody>
      </p:sp>
      <p:sp>
        <p:nvSpPr>
          <p:cNvPr id="8" name="Title 1">
            <a:extLst>
              <a:ext uri="{FF2B5EF4-FFF2-40B4-BE49-F238E27FC236}">
                <a16:creationId xmlns:a16="http://schemas.microsoft.com/office/drawing/2014/main" id="{CAB2D7E6-0678-D747-9A1C-F15C0689961E}"/>
              </a:ext>
            </a:extLst>
          </p:cNvPr>
          <p:cNvSpPr>
            <a:spLocks noGrp="1"/>
          </p:cNvSpPr>
          <p:nvPr>
            <p:ph type="title"/>
          </p:nvPr>
        </p:nvSpPr>
        <p:spPr>
          <a:xfrm>
            <a:off x="76200" y="38306"/>
            <a:ext cx="8467078" cy="571294"/>
          </a:xfrm>
        </p:spPr>
        <p:txBody>
          <a:bodyPr/>
          <a:lstStyle/>
          <a:p>
            <a:pPr algn="just"/>
            <a:r>
              <a:rPr lang="en-US" sz="3200" b="1" dirty="0">
                <a:latin typeface="Times New Roman" panose="02020603050405020304" pitchFamily="18" charset="0"/>
                <a:cs typeface="Times New Roman" panose="02020603050405020304" pitchFamily="18" charset="0"/>
              </a:rPr>
              <a:t>Modelling</a:t>
            </a:r>
          </a:p>
        </p:txBody>
      </p:sp>
      <p:pic>
        <p:nvPicPr>
          <p:cNvPr id="9" name="Picture 8">
            <a:extLst>
              <a:ext uri="{FF2B5EF4-FFF2-40B4-BE49-F238E27FC236}">
                <a16:creationId xmlns:a16="http://schemas.microsoft.com/office/drawing/2014/main" id="{1A2F92DD-9D36-D841-A2D3-962EEDB0AF36}"/>
              </a:ext>
            </a:extLst>
          </p:cNvPr>
          <p:cNvPicPr>
            <a:picLocks noChangeAspect="1"/>
          </p:cNvPicPr>
          <p:nvPr/>
        </p:nvPicPr>
        <p:blipFill>
          <a:blip r:embed="rId3"/>
          <a:stretch>
            <a:fillRect/>
          </a:stretch>
        </p:blipFill>
        <p:spPr>
          <a:xfrm>
            <a:off x="2895600" y="757363"/>
            <a:ext cx="6163578" cy="5110037"/>
          </a:xfrm>
          <a:prstGeom prst="rect">
            <a:avLst/>
          </a:prstGeom>
        </p:spPr>
      </p:pic>
      <p:sp>
        <p:nvSpPr>
          <p:cNvPr id="14" name="TextBox 13">
            <a:extLst>
              <a:ext uri="{FF2B5EF4-FFF2-40B4-BE49-F238E27FC236}">
                <a16:creationId xmlns:a16="http://schemas.microsoft.com/office/drawing/2014/main" id="{002769FF-681B-7D4C-84A4-364F20466A85}"/>
              </a:ext>
            </a:extLst>
          </p:cNvPr>
          <p:cNvSpPr txBox="1"/>
          <p:nvPr/>
        </p:nvSpPr>
        <p:spPr>
          <a:xfrm>
            <a:off x="76200" y="685801"/>
            <a:ext cx="2644202"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Feature Importance (top 5)</a:t>
            </a:r>
            <a:endParaRPr lang="en-US" sz="2400" dirty="0"/>
          </a:p>
        </p:txBody>
      </p:sp>
      <p:sp>
        <p:nvSpPr>
          <p:cNvPr id="15" name="Content Placeholder 2">
            <a:extLst>
              <a:ext uri="{FF2B5EF4-FFF2-40B4-BE49-F238E27FC236}">
                <a16:creationId xmlns:a16="http://schemas.microsoft.com/office/drawing/2014/main" id="{6C9744F5-A611-E844-A4AC-CC2A2B9BF020}"/>
              </a:ext>
            </a:extLst>
          </p:cNvPr>
          <p:cNvSpPr>
            <a:spLocks noGrp="1"/>
          </p:cNvSpPr>
          <p:nvPr>
            <p:ph idx="1"/>
          </p:nvPr>
        </p:nvSpPr>
        <p:spPr>
          <a:xfrm>
            <a:off x="67578" y="1904999"/>
            <a:ext cx="2828022" cy="4816476"/>
          </a:xfrm>
        </p:spPr>
        <p:txBody>
          <a:bodyPr>
            <a:noAutofit/>
          </a:bodyPr>
          <a:lstStyle/>
          <a:p>
            <a:pPr algn="just">
              <a:buFontTx/>
              <a:buChar char="-"/>
            </a:pPr>
            <a:r>
              <a:rPr lang="en-US" sz="1600" b="1" dirty="0">
                <a:solidFill>
                  <a:schemeClr val="tx1"/>
                </a:solidFill>
                <a:latin typeface="Times New Roman" panose="02020603050405020304" pitchFamily="18" charset="0"/>
                <a:cs typeface="Times New Roman" panose="02020603050405020304" pitchFamily="18" charset="0"/>
              </a:rPr>
              <a:t>Logistic Regression: </a:t>
            </a:r>
            <a:r>
              <a:rPr lang="en-US" sz="1600" dirty="0">
                <a:solidFill>
                  <a:schemeClr val="tx1"/>
                </a:solidFill>
                <a:latin typeface="Times New Roman" panose="02020603050405020304" pitchFamily="18" charset="0"/>
                <a:cs typeface="Times New Roman" panose="02020603050405020304" pitchFamily="18" charset="0"/>
              </a:rPr>
              <a:t>standard deviation * coefficient of feature.</a:t>
            </a:r>
          </a:p>
          <a:p>
            <a:pPr algn="just">
              <a:buFontTx/>
              <a:buChar char="-"/>
            </a:pPr>
            <a:r>
              <a:rPr lang="en-US" sz="1600" b="1" dirty="0">
                <a:solidFill>
                  <a:schemeClr val="tx1"/>
                </a:solidFill>
                <a:latin typeface="Times New Roman" panose="02020603050405020304" pitchFamily="18" charset="0"/>
                <a:cs typeface="Times New Roman" panose="02020603050405020304" pitchFamily="18" charset="0"/>
              </a:rPr>
              <a:t>Tree-based models: </a:t>
            </a:r>
            <a:r>
              <a:rPr lang="en-US" sz="1600" dirty="0">
                <a:solidFill>
                  <a:schemeClr val="tx1"/>
                </a:solidFill>
                <a:latin typeface="Times New Roman" panose="02020603050405020304" pitchFamily="18" charset="0"/>
                <a:cs typeface="Times New Roman" panose="02020603050405020304" pitchFamily="18" charset="0"/>
              </a:rPr>
              <a:t>built-in </a:t>
            </a:r>
            <a:r>
              <a:rPr lang="en-US" sz="1600" dirty="0" err="1">
                <a:solidFill>
                  <a:schemeClr val="tx1"/>
                </a:solidFill>
                <a:latin typeface="Times New Roman" panose="02020603050405020304" pitchFamily="18" charset="0"/>
                <a:cs typeface="Times New Roman" panose="02020603050405020304" pitchFamily="18" charset="0"/>
              </a:rPr>
              <a:t>feature_importance</a:t>
            </a:r>
            <a:r>
              <a:rPr lang="en-US" sz="1600" dirty="0">
                <a:solidFill>
                  <a:schemeClr val="tx1"/>
                </a:solidFill>
                <a:latin typeface="Times New Roman" panose="02020603050405020304" pitchFamily="18" charset="0"/>
                <a:cs typeface="Times New Roman" panose="02020603050405020304" pitchFamily="18" charset="0"/>
              </a:rPr>
              <a:t> function.</a:t>
            </a:r>
          </a:p>
          <a:p>
            <a:pPr algn="just">
              <a:buFontTx/>
              <a:buChar char="-"/>
            </a:pPr>
            <a:endParaRPr lang="en-US" sz="1600" b="1" dirty="0">
              <a:solidFill>
                <a:schemeClr val="tx1"/>
              </a:solidFill>
              <a:latin typeface="Times New Roman" panose="02020603050405020304" pitchFamily="18" charset="0"/>
              <a:cs typeface="Times New Roman" panose="02020603050405020304" pitchFamily="18" charset="0"/>
            </a:endParaRPr>
          </a:p>
          <a:p>
            <a:pPr marL="0" indent="0" algn="just">
              <a:buNone/>
            </a:pPr>
            <a:r>
              <a:rPr lang="en-US" sz="1600" b="1" dirty="0">
                <a:solidFill>
                  <a:schemeClr val="tx1"/>
                </a:solidFill>
                <a:latin typeface="Times New Roman" panose="02020603050405020304" pitchFamily="18" charset="0"/>
                <a:cs typeface="Times New Roman" panose="02020603050405020304" pitchFamily="18" charset="0"/>
              </a:rPr>
              <a:t>Observations</a:t>
            </a:r>
          </a:p>
          <a:p>
            <a:pPr algn="just">
              <a:buFont typeface="Wingdings" pitchFamily="2" charset="2"/>
              <a:buChar char="Ø"/>
            </a:pPr>
            <a:r>
              <a:rPr lang="en-US" sz="1600" dirty="0">
                <a:solidFill>
                  <a:schemeClr val="tx1"/>
                </a:solidFill>
                <a:latin typeface="Times New Roman" panose="02020603050405020304" pitchFamily="18" charset="0"/>
                <a:cs typeface="Times New Roman" panose="02020603050405020304" pitchFamily="18" charset="0"/>
              </a:rPr>
              <a:t>Household size: only common feature with different importance for both Logistic Regression and tree-based models.</a:t>
            </a:r>
          </a:p>
          <a:p>
            <a:pPr algn="just">
              <a:buFont typeface="Wingdings" pitchFamily="2" charset="2"/>
              <a:buChar char="Ø"/>
            </a:pPr>
            <a:r>
              <a:rPr lang="en-US" sz="1600" dirty="0">
                <a:solidFill>
                  <a:schemeClr val="tx1"/>
                </a:solidFill>
                <a:latin typeface="Times New Roman" panose="02020603050405020304" pitchFamily="18" charset="0"/>
                <a:cs typeface="Times New Roman" panose="02020603050405020304" pitchFamily="18" charset="0"/>
              </a:rPr>
              <a:t>State is the most important feature for tree-based models as opposed to insurance status for Logistic Regression.</a:t>
            </a:r>
          </a:p>
        </p:txBody>
      </p:sp>
    </p:spTree>
    <p:extLst>
      <p:ext uri="{BB962C8B-B14F-4D97-AF65-F5344CB8AC3E}">
        <p14:creationId xmlns:p14="http://schemas.microsoft.com/office/powerpoint/2010/main" val="2210855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C517140-357E-4F82-B413-9201B3A2FA6F}" type="slidenum">
              <a:rPr lang="en-US" smtClean="0"/>
              <a:t>14</a:t>
            </a:fld>
            <a:endParaRPr lang="en-US"/>
          </a:p>
        </p:txBody>
      </p:sp>
      <p:sp>
        <p:nvSpPr>
          <p:cNvPr id="8" name="Title 1">
            <a:extLst>
              <a:ext uri="{FF2B5EF4-FFF2-40B4-BE49-F238E27FC236}">
                <a16:creationId xmlns:a16="http://schemas.microsoft.com/office/drawing/2014/main" id="{CAB2D7E6-0678-D747-9A1C-F15C0689961E}"/>
              </a:ext>
            </a:extLst>
          </p:cNvPr>
          <p:cNvSpPr>
            <a:spLocks noGrp="1"/>
          </p:cNvSpPr>
          <p:nvPr>
            <p:ph type="title"/>
          </p:nvPr>
        </p:nvSpPr>
        <p:spPr>
          <a:xfrm>
            <a:off x="76200" y="38306"/>
            <a:ext cx="8467078" cy="571294"/>
          </a:xfrm>
        </p:spPr>
        <p:txBody>
          <a:bodyPr/>
          <a:lstStyle/>
          <a:p>
            <a:pPr algn="just"/>
            <a:r>
              <a:rPr lang="en-US" sz="3200" b="1" dirty="0">
                <a:latin typeface="Times New Roman" panose="02020603050405020304" pitchFamily="18" charset="0"/>
                <a:cs typeface="Times New Roman" panose="02020603050405020304" pitchFamily="18" charset="0"/>
              </a:rPr>
              <a:t>Conclusion and future work</a:t>
            </a:r>
          </a:p>
        </p:txBody>
      </p:sp>
      <p:sp>
        <p:nvSpPr>
          <p:cNvPr id="5" name="Content Placeholder 2">
            <a:extLst>
              <a:ext uri="{FF2B5EF4-FFF2-40B4-BE49-F238E27FC236}">
                <a16:creationId xmlns:a16="http://schemas.microsoft.com/office/drawing/2014/main" id="{769E40DF-B7A9-B94D-866C-736ABDAEC55E}"/>
              </a:ext>
            </a:extLst>
          </p:cNvPr>
          <p:cNvSpPr>
            <a:spLocks noGrp="1"/>
          </p:cNvSpPr>
          <p:nvPr>
            <p:ph idx="1"/>
          </p:nvPr>
        </p:nvSpPr>
        <p:spPr>
          <a:xfrm>
            <a:off x="228600" y="762001"/>
            <a:ext cx="8314678" cy="5867400"/>
          </a:xfrm>
        </p:spPr>
        <p:txBody>
          <a:bodyPr>
            <a:noAutofit/>
          </a:bodyPr>
          <a:lstStyle/>
          <a:p>
            <a:pPr algn="just">
              <a:buFont typeface="Wingdings" pitchFamily="2" charset="2"/>
              <a:buChar char="§"/>
            </a:pPr>
            <a:r>
              <a:rPr lang="en-US" sz="2000" dirty="0">
                <a:solidFill>
                  <a:schemeClr val="tx1"/>
                </a:solidFill>
                <a:latin typeface="Times New Roman" panose="02020603050405020304" pitchFamily="18" charset="0"/>
                <a:cs typeface="Times New Roman" panose="02020603050405020304" pitchFamily="18" charset="0"/>
              </a:rPr>
              <a:t>Random </a:t>
            </a:r>
            <a:r>
              <a:rPr lang="en-US" sz="2000" dirty="0" err="1">
                <a:solidFill>
                  <a:schemeClr val="tx1"/>
                </a:solidFill>
                <a:latin typeface="Times New Roman" panose="02020603050405020304" pitchFamily="18" charset="0"/>
                <a:cs typeface="Times New Roman" panose="02020603050405020304" pitchFamily="18" charset="0"/>
              </a:rPr>
              <a:t>Undersampling</a:t>
            </a:r>
            <a:r>
              <a:rPr lang="en-US" sz="2000" dirty="0">
                <a:solidFill>
                  <a:schemeClr val="tx1"/>
                </a:solidFill>
                <a:latin typeface="Times New Roman" panose="02020603050405020304" pitchFamily="18" charset="0"/>
                <a:cs typeface="Times New Roman" panose="02020603050405020304" pitchFamily="18" charset="0"/>
              </a:rPr>
              <a:t> is the best technique to improve modelling.</a:t>
            </a:r>
          </a:p>
          <a:p>
            <a:pPr algn="just">
              <a:buFont typeface="Wingdings" pitchFamily="2" charset="2"/>
              <a:buChar char="§"/>
            </a:pPr>
            <a:r>
              <a:rPr lang="en-US" sz="2000" dirty="0">
                <a:solidFill>
                  <a:schemeClr val="tx1"/>
                </a:solidFill>
                <a:latin typeface="Times New Roman" panose="02020603050405020304" pitchFamily="18" charset="0"/>
                <a:cs typeface="Times New Roman" panose="02020603050405020304" pitchFamily="18" charset="0"/>
              </a:rPr>
              <a:t>Best models are Logistic Regression and Light Gradient Boosting Machine with highest F1-score (72%) and specificity (57%), acceptable accuracy (61%). </a:t>
            </a:r>
          </a:p>
          <a:p>
            <a:pPr lvl="1" algn="just">
              <a:buFont typeface="Wingdings" pitchFamily="2" charset="2"/>
              <a:buChar char="§"/>
            </a:pPr>
            <a:r>
              <a:rPr lang="en-US" dirty="0">
                <a:solidFill>
                  <a:schemeClr val="tx1"/>
                </a:solidFill>
                <a:latin typeface="Times New Roman" panose="02020603050405020304" pitchFamily="18" charset="0"/>
                <a:cs typeface="Times New Roman" panose="02020603050405020304" pitchFamily="18" charset="0"/>
              </a:rPr>
              <a:t>They offer the best trade-off between f1-score and specificity.</a:t>
            </a:r>
          </a:p>
          <a:p>
            <a:pPr lvl="1" algn="just">
              <a:buFont typeface="Wingdings" pitchFamily="2" charset="2"/>
              <a:buChar char="§"/>
            </a:pPr>
            <a:r>
              <a:rPr lang="en-US" dirty="0">
                <a:solidFill>
                  <a:schemeClr val="tx1"/>
                </a:solidFill>
                <a:latin typeface="Times New Roman" panose="02020603050405020304" pitchFamily="18" charset="0"/>
                <a:cs typeface="Times New Roman" panose="02020603050405020304" pitchFamily="18" charset="0"/>
              </a:rPr>
              <a:t>If time is a concern, Logistic Regression can be used.</a:t>
            </a:r>
          </a:p>
          <a:p>
            <a:pPr algn="just">
              <a:buFont typeface="Wingdings" pitchFamily="2" charset="2"/>
              <a:buChar char="§"/>
            </a:pPr>
            <a:r>
              <a:rPr lang="en-US" sz="2000" dirty="0">
                <a:solidFill>
                  <a:schemeClr val="tx1"/>
                </a:solidFill>
                <a:latin typeface="Times New Roman" panose="02020603050405020304" pitchFamily="18" charset="0"/>
                <a:cs typeface="Times New Roman" panose="02020603050405020304" pitchFamily="18" charset="0"/>
              </a:rPr>
              <a:t>Most important features are socio-economic and geographic:</a:t>
            </a:r>
          </a:p>
          <a:p>
            <a:pPr lvl="1" algn="just">
              <a:buFont typeface="Wingdings" pitchFamily="2" charset="2"/>
              <a:buChar char="§"/>
            </a:pPr>
            <a:r>
              <a:rPr lang="en-US" dirty="0">
                <a:solidFill>
                  <a:schemeClr val="tx1"/>
                </a:solidFill>
                <a:latin typeface="Times New Roman" panose="02020603050405020304" pitchFamily="18" charset="0"/>
                <a:cs typeface="Times New Roman" panose="02020603050405020304" pitchFamily="18" charset="0"/>
              </a:rPr>
              <a:t>Insurance status, first born status and household size for Logistic Regression.</a:t>
            </a:r>
          </a:p>
          <a:p>
            <a:pPr lvl="1" algn="just">
              <a:buFont typeface="Wingdings" pitchFamily="2" charset="2"/>
              <a:buChar char="§"/>
            </a:pPr>
            <a:r>
              <a:rPr lang="en-US" dirty="0">
                <a:solidFill>
                  <a:schemeClr val="tx1"/>
                </a:solidFill>
                <a:latin typeface="Times New Roman" panose="02020603050405020304" pitchFamily="18" charset="0"/>
                <a:cs typeface="Times New Roman" panose="02020603050405020304" pitchFamily="18" charset="0"/>
              </a:rPr>
              <a:t>State of residence, income to poverty ratio and breastfeeding duration for tree-based models.</a:t>
            </a:r>
          </a:p>
          <a:p>
            <a:pPr algn="just">
              <a:buFont typeface="Wingdings" pitchFamily="2" charset="2"/>
              <a:buChar char="§"/>
            </a:pPr>
            <a:r>
              <a:rPr lang="en-US" sz="2000" dirty="0">
                <a:solidFill>
                  <a:schemeClr val="tx1"/>
                </a:solidFill>
                <a:latin typeface="Times New Roman" panose="02020603050405020304" pitchFamily="18" charset="0"/>
                <a:cs typeface="Times New Roman" panose="02020603050405020304" pitchFamily="18" charset="0"/>
              </a:rPr>
              <a:t>Features above can help physicians and policymakers address undecided parents about vaccines to hopefully sway them and design vaccination-promotion policies.</a:t>
            </a:r>
          </a:p>
          <a:p>
            <a:pPr marL="0" indent="0" algn="just">
              <a:buNone/>
            </a:pPr>
            <a:endParaRPr lang="en-US" sz="2200" dirty="0">
              <a:solidFill>
                <a:schemeClr val="tx1"/>
              </a:solidFill>
              <a:latin typeface="Times New Roman" panose="02020603050405020304" pitchFamily="18" charset="0"/>
              <a:cs typeface="Times New Roman" panose="02020603050405020304" pitchFamily="18" charset="0"/>
            </a:endParaRPr>
          </a:p>
          <a:p>
            <a:pPr algn="just">
              <a:buFont typeface="Wingdings" pitchFamily="2" charset="2"/>
              <a:buChar char="§"/>
            </a:pPr>
            <a:endParaRPr lang="en-US" sz="2200" dirty="0">
              <a:solidFill>
                <a:schemeClr val="tx1"/>
              </a:solidFill>
              <a:latin typeface="Times New Roman" panose="02020603050405020304" pitchFamily="18" charset="0"/>
              <a:cs typeface="Times New Roman" panose="02020603050405020304" pitchFamily="18" charset="0"/>
            </a:endParaRPr>
          </a:p>
          <a:p>
            <a:pPr algn="just">
              <a:buFont typeface="Wingdings" pitchFamily="2" charset="2"/>
              <a:buChar char="v"/>
            </a:pPr>
            <a:r>
              <a:rPr lang="en-US" sz="2000" dirty="0">
                <a:solidFill>
                  <a:schemeClr val="tx1"/>
                </a:solidFill>
                <a:latin typeface="Times New Roman" panose="02020603050405020304" pitchFamily="18" charset="0"/>
                <a:cs typeface="Times New Roman" panose="02020603050405020304" pitchFamily="18" charset="0"/>
              </a:rPr>
              <a:t>Feature Engineering / external sources can probably improve the model.</a:t>
            </a:r>
          </a:p>
          <a:p>
            <a:pPr lvl="1" algn="just">
              <a:buFont typeface="Wingdings" pitchFamily="2" charset="2"/>
              <a:buChar char="v"/>
            </a:pPr>
            <a:r>
              <a:rPr lang="en-US" dirty="0">
                <a:solidFill>
                  <a:schemeClr val="tx1"/>
                </a:solidFill>
                <a:latin typeface="Times New Roman" panose="02020603050405020304" pitchFamily="18" charset="0"/>
                <a:cs typeface="Times New Roman" panose="02020603050405020304" pitchFamily="18" charset="0"/>
              </a:rPr>
              <a:t>E.g. How often and what types of website (social media platforms, blogs, news, scientific reviews) do parents visit to get their information about vaccines.</a:t>
            </a:r>
          </a:p>
          <a:p>
            <a:pPr algn="just">
              <a:buFont typeface="Wingdings" pitchFamily="2" charset="2"/>
              <a:buChar char="§"/>
            </a:pPr>
            <a:endParaRPr lang="en-US"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1226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686800" cy="5334000"/>
          </a:xfrm>
        </p:spPr>
        <p:txBody>
          <a:bodyPr>
            <a:noAutofit/>
          </a:bodyPr>
          <a:lstStyle/>
          <a:p>
            <a:pPr algn="just">
              <a:buFont typeface="Wingdings" pitchFamily="2" charset="2"/>
              <a:buChar char="v"/>
            </a:pPr>
            <a:r>
              <a:rPr lang="en-US" sz="2200" dirty="0">
                <a:solidFill>
                  <a:schemeClr val="tx1"/>
                </a:solidFill>
                <a:latin typeface="Times New Roman" panose="02020603050405020304" pitchFamily="18" charset="0"/>
                <a:cs typeface="Times New Roman" panose="02020603050405020304" pitchFamily="18" charset="0"/>
              </a:rPr>
              <a:t>How can data help predict children likely to default on their routine immunization schedule and identify features of their families?</a:t>
            </a:r>
          </a:p>
          <a:p>
            <a:pPr algn="just">
              <a:buFont typeface="Wingdings" pitchFamily="2" charset="2"/>
              <a:buChar char="v"/>
            </a:pPr>
            <a:r>
              <a:rPr lang="en-US" sz="2200" dirty="0">
                <a:solidFill>
                  <a:schemeClr val="tx1"/>
                </a:solidFill>
                <a:latin typeface="Times New Roman" panose="02020603050405020304" pitchFamily="18" charset="0"/>
                <a:cs typeface="Times New Roman" panose="02020603050405020304" pitchFamily="18" charset="0"/>
              </a:rPr>
              <a:t>Exploratory Data Analysis</a:t>
            </a:r>
          </a:p>
          <a:p>
            <a:pPr lvl="1" algn="just">
              <a:buFont typeface="Wingdings" pitchFamily="2" charset="2"/>
              <a:buChar char="v"/>
            </a:pPr>
            <a:r>
              <a:rPr lang="en-US" sz="1800" dirty="0">
                <a:solidFill>
                  <a:schemeClr val="tx1"/>
                </a:solidFill>
                <a:latin typeface="Times New Roman" panose="02020603050405020304" pitchFamily="18" charset="0"/>
                <a:cs typeface="Times New Roman" panose="02020603050405020304" pitchFamily="18" charset="0"/>
              </a:rPr>
              <a:t>What are the socio-economic and demographic characteristics of children not up-to-date with their vaccines?</a:t>
            </a:r>
          </a:p>
          <a:p>
            <a:pPr lvl="1" algn="just">
              <a:buFont typeface="Wingdings" pitchFamily="2" charset="2"/>
              <a:buChar char="v"/>
            </a:pPr>
            <a:r>
              <a:rPr lang="en-US" sz="1800" dirty="0">
                <a:solidFill>
                  <a:schemeClr val="tx1"/>
                </a:solidFill>
                <a:latin typeface="Times New Roman" panose="02020603050405020304" pitchFamily="18" charset="0"/>
                <a:cs typeface="Times New Roman" panose="02020603050405020304" pitchFamily="18" charset="0"/>
              </a:rPr>
              <a:t>Which states have the highest percentage of unvaccinated children?</a:t>
            </a:r>
          </a:p>
          <a:p>
            <a:pPr algn="just">
              <a:buFont typeface="Wingdings" pitchFamily="2" charset="2"/>
              <a:buChar char="v"/>
            </a:pPr>
            <a:r>
              <a:rPr lang="en-US" sz="2200" dirty="0">
                <a:solidFill>
                  <a:schemeClr val="tx1"/>
                </a:solidFill>
                <a:latin typeface="Times New Roman" panose="02020603050405020304" pitchFamily="18" charset="0"/>
                <a:cs typeface="Times New Roman" panose="02020603050405020304" pitchFamily="18" charset="0"/>
              </a:rPr>
              <a:t>Modelling</a:t>
            </a:r>
          </a:p>
          <a:p>
            <a:pPr lvl="1" algn="just">
              <a:buFont typeface="Wingdings" pitchFamily="2" charset="2"/>
              <a:buChar char="v"/>
            </a:pPr>
            <a:r>
              <a:rPr lang="en-US" sz="1800" dirty="0">
                <a:solidFill>
                  <a:schemeClr val="tx1"/>
                </a:solidFill>
                <a:latin typeface="Times New Roman" panose="02020603050405020304" pitchFamily="18" charset="0"/>
                <a:cs typeface="Times New Roman" panose="02020603050405020304" pitchFamily="18" charset="0"/>
              </a:rPr>
              <a:t>Optimized baseline models.</a:t>
            </a:r>
          </a:p>
          <a:p>
            <a:pPr lvl="1" algn="just">
              <a:buFont typeface="Wingdings" pitchFamily="2" charset="2"/>
              <a:buChar char="v"/>
            </a:pPr>
            <a:r>
              <a:rPr lang="en-US" sz="1800" dirty="0">
                <a:solidFill>
                  <a:schemeClr val="tx1"/>
                </a:solidFill>
                <a:latin typeface="Times New Roman" panose="02020603050405020304" pitchFamily="18" charset="0"/>
                <a:cs typeface="Times New Roman" panose="02020603050405020304" pitchFamily="18" charset="0"/>
              </a:rPr>
              <a:t>Improving models.</a:t>
            </a:r>
          </a:p>
          <a:p>
            <a:pPr lvl="1" algn="just">
              <a:buFont typeface="Wingdings" pitchFamily="2" charset="2"/>
              <a:buChar char="v"/>
            </a:pPr>
            <a:r>
              <a:rPr lang="en-US" sz="1800" dirty="0">
                <a:solidFill>
                  <a:schemeClr val="tx1"/>
                </a:solidFill>
                <a:latin typeface="Times New Roman" panose="02020603050405020304" pitchFamily="18" charset="0"/>
                <a:cs typeface="Times New Roman" panose="02020603050405020304" pitchFamily="18" charset="0"/>
              </a:rPr>
              <a:t>Feature importance.</a:t>
            </a:r>
          </a:p>
          <a:p>
            <a:pPr algn="just">
              <a:buFont typeface="Wingdings" pitchFamily="2" charset="2"/>
              <a:buChar char="v"/>
            </a:pPr>
            <a:r>
              <a:rPr lang="en-US" sz="2200" dirty="0">
                <a:solidFill>
                  <a:schemeClr val="tx1"/>
                </a:solidFill>
                <a:latin typeface="Times New Roman" panose="02020603050405020304" pitchFamily="18" charset="0"/>
                <a:cs typeface="Times New Roman" panose="02020603050405020304" pitchFamily="18" charset="0"/>
              </a:rPr>
              <a:t>Conclusion and future work</a:t>
            </a:r>
          </a:p>
          <a:p>
            <a:pPr lvl="1" algn="just">
              <a:buFont typeface="Wingdings" pitchFamily="2" charset="2"/>
              <a:buChar char="v"/>
            </a:pP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CC517140-357E-4F82-B413-9201B3A2FA6F}" type="slidenum">
              <a:rPr lang="en-US" smtClean="0"/>
              <a:t>2</a:t>
            </a:fld>
            <a:endParaRPr lang="en-US"/>
          </a:p>
        </p:txBody>
      </p:sp>
      <p:sp>
        <p:nvSpPr>
          <p:cNvPr id="7" name="Title 1"/>
          <p:cNvSpPr>
            <a:spLocks noGrp="1"/>
          </p:cNvSpPr>
          <p:nvPr>
            <p:ph type="title"/>
          </p:nvPr>
        </p:nvSpPr>
        <p:spPr>
          <a:xfrm>
            <a:off x="76200" y="38306"/>
            <a:ext cx="5257800" cy="723694"/>
          </a:xfrm>
        </p:spPr>
        <p:txBody>
          <a:bodyPr/>
          <a:lstStyle/>
          <a:p>
            <a:pPr algn="just"/>
            <a:r>
              <a:rPr lang="en-US" sz="3200" b="1" dirty="0">
                <a:latin typeface="Times New Roman" panose="02020603050405020304" pitchFamily="18" charset="0"/>
                <a:cs typeface="Times New Roman" panose="02020603050405020304" pitchFamily="18" charset="0"/>
              </a:rPr>
              <a:t>Outline </a:t>
            </a:r>
          </a:p>
        </p:txBody>
      </p:sp>
    </p:spTree>
    <p:extLst>
      <p:ext uri="{BB962C8B-B14F-4D97-AF65-F5344CB8AC3E}">
        <p14:creationId xmlns:p14="http://schemas.microsoft.com/office/powerpoint/2010/main" val="2263847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14400"/>
            <a:ext cx="3657600" cy="2057400"/>
          </a:xfrm>
        </p:spPr>
        <p:txBody>
          <a:bodyPr>
            <a:noAutofit/>
          </a:bodyPr>
          <a:lstStyle/>
          <a:p>
            <a:pPr algn="just">
              <a:buFont typeface="Wingdings" pitchFamily="2" charset="2"/>
              <a:buChar char="v"/>
            </a:pPr>
            <a:r>
              <a:rPr lang="en-US" sz="2200" dirty="0">
                <a:solidFill>
                  <a:schemeClr val="tx1"/>
                </a:solidFill>
                <a:latin typeface="Times New Roman" panose="02020603050405020304" pitchFamily="18" charset="0"/>
                <a:cs typeface="Times New Roman" panose="02020603050405020304" pitchFamily="18" charset="0"/>
              </a:rPr>
              <a:t>Identify key features of families likely to default on their child’s routine immunization schedule.</a:t>
            </a:r>
          </a:p>
          <a:p>
            <a:pPr lvl="1" algn="just">
              <a:buFont typeface="Wingdings" pitchFamily="2" charset="2"/>
              <a:buChar char="v"/>
            </a:pPr>
            <a:r>
              <a:rPr lang="en-US" sz="1800" dirty="0" err="1">
                <a:solidFill>
                  <a:schemeClr val="tx1"/>
                </a:solidFill>
                <a:latin typeface="Times New Roman" panose="02020603050405020304" pitchFamily="18" charset="0"/>
                <a:cs typeface="Times New Roman" panose="02020603050405020304" pitchFamily="18" charset="0"/>
              </a:rPr>
              <a:t>E.g</a:t>
            </a:r>
            <a:r>
              <a:rPr lang="en-US" sz="1800" dirty="0">
                <a:solidFill>
                  <a:schemeClr val="tx1"/>
                </a:solidFill>
                <a:latin typeface="Times New Roman" panose="02020603050405020304" pitchFamily="18" charset="0"/>
                <a:cs typeface="Times New Roman" panose="02020603050405020304" pitchFamily="18" charset="0"/>
              </a:rPr>
              <a:t>: economic status of family.</a:t>
            </a:r>
          </a:p>
        </p:txBody>
      </p:sp>
      <p:sp>
        <p:nvSpPr>
          <p:cNvPr id="4" name="Slide Number Placeholder 3"/>
          <p:cNvSpPr>
            <a:spLocks noGrp="1"/>
          </p:cNvSpPr>
          <p:nvPr>
            <p:ph type="sldNum" sz="quarter" idx="12"/>
          </p:nvPr>
        </p:nvSpPr>
        <p:spPr/>
        <p:txBody>
          <a:bodyPr/>
          <a:lstStyle/>
          <a:p>
            <a:fld id="{CC517140-357E-4F82-B413-9201B3A2FA6F}" type="slidenum">
              <a:rPr lang="en-US" smtClean="0"/>
              <a:t>3</a:t>
            </a:fld>
            <a:endParaRPr lang="en-US"/>
          </a:p>
        </p:txBody>
      </p:sp>
      <p:sp>
        <p:nvSpPr>
          <p:cNvPr id="7" name="Title 1"/>
          <p:cNvSpPr>
            <a:spLocks noGrp="1"/>
          </p:cNvSpPr>
          <p:nvPr>
            <p:ph type="title"/>
          </p:nvPr>
        </p:nvSpPr>
        <p:spPr>
          <a:xfrm>
            <a:off x="76199" y="38305"/>
            <a:ext cx="9029053" cy="663371"/>
          </a:xfrm>
        </p:spPr>
        <p:txBody>
          <a:bodyPr/>
          <a:lstStyle/>
          <a:p>
            <a:pPr algn="just"/>
            <a:r>
              <a:rPr lang="en-US" sz="2700" b="1" dirty="0">
                <a:latin typeface="Times New Roman" panose="02020603050405020304" pitchFamily="18" charset="0"/>
                <a:cs typeface="Times New Roman" panose="02020603050405020304" pitchFamily="18" charset="0"/>
              </a:rPr>
              <a:t>How can data help predict children defaulting on vaccines? </a:t>
            </a:r>
          </a:p>
        </p:txBody>
      </p:sp>
      <p:sp>
        <p:nvSpPr>
          <p:cNvPr id="5" name="Content Placeholder 2">
            <a:extLst>
              <a:ext uri="{FF2B5EF4-FFF2-40B4-BE49-F238E27FC236}">
                <a16:creationId xmlns:a16="http://schemas.microsoft.com/office/drawing/2014/main" id="{D96ADEFE-D1A1-B54E-B11B-81E951E88725}"/>
              </a:ext>
            </a:extLst>
          </p:cNvPr>
          <p:cNvSpPr txBox="1">
            <a:spLocks/>
          </p:cNvSpPr>
          <p:nvPr/>
        </p:nvSpPr>
        <p:spPr>
          <a:xfrm>
            <a:off x="4967935" y="914400"/>
            <a:ext cx="4023665" cy="246173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algn="just">
              <a:buFont typeface="Wingdings" pitchFamily="2" charset="2"/>
              <a:buChar char="v"/>
            </a:pPr>
            <a:r>
              <a:rPr lang="en-US" sz="2200" dirty="0">
                <a:solidFill>
                  <a:schemeClr val="tx1"/>
                </a:solidFill>
                <a:latin typeface="Times New Roman" panose="02020603050405020304" pitchFamily="18" charset="0"/>
                <a:cs typeface="Times New Roman" panose="02020603050405020304" pitchFamily="18" charset="0"/>
              </a:rPr>
              <a:t>Steps towards eradicating vaccine-preventable diseases (measles, pertussis).</a:t>
            </a:r>
          </a:p>
          <a:p>
            <a:pPr lvl="1" algn="just">
              <a:buFont typeface="Wingdings" pitchFamily="2" charset="2"/>
              <a:buChar char="v"/>
            </a:pPr>
            <a:r>
              <a:rPr lang="en-US" sz="1800" dirty="0">
                <a:solidFill>
                  <a:schemeClr val="tx1"/>
                </a:solidFill>
                <a:latin typeface="Times New Roman" panose="02020603050405020304" pitchFamily="18" charset="0"/>
                <a:cs typeface="Times New Roman" panose="02020603050405020304" pitchFamily="18" charset="0"/>
              </a:rPr>
              <a:t>Stress of importance of children vaccines to undecided parents.</a:t>
            </a:r>
          </a:p>
          <a:p>
            <a:pPr lvl="1" algn="just">
              <a:buFont typeface="Wingdings" pitchFamily="2" charset="2"/>
              <a:buChar char="v"/>
            </a:pPr>
            <a:r>
              <a:rPr lang="en-US" sz="1800" dirty="0">
                <a:solidFill>
                  <a:schemeClr val="tx1"/>
                </a:solidFill>
                <a:latin typeface="Times New Roman" panose="02020603050405020304" pitchFamily="18" charset="0"/>
                <a:cs typeface="Times New Roman" panose="02020603050405020304" pitchFamily="18" charset="0"/>
              </a:rPr>
              <a:t>Design of customized vaccination-promotion policies.</a:t>
            </a:r>
          </a:p>
        </p:txBody>
      </p:sp>
      <p:pic>
        <p:nvPicPr>
          <p:cNvPr id="2" name="Picture 1">
            <a:extLst>
              <a:ext uri="{FF2B5EF4-FFF2-40B4-BE49-F238E27FC236}">
                <a16:creationId xmlns:a16="http://schemas.microsoft.com/office/drawing/2014/main" id="{0B78F28C-3BBC-AE45-9F66-332FAF98848A}"/>
              </a:ext>
            </a:extLst>
          </p:cNvPr>
          <p:cNvPicPr>
            <a:picLocks noChangeAspect="1"/>
          </p:cNvPicPr>
          <p:nvPr/>
        </p:nvPicPr>
        <p:blipFill rotWithShape="1">
          <a:blip r:embed="rId3"/>
          <a:srcRect t="17740"/>
          <a:stretch/>
        </p:blipFill>
        <p:spPr>
          <a:xfrm>
            <a:off x="212348" y="3429000"/>
            <a:ext cx="4051781" cy="2212086"/>
          </a:xfrm>
          <a:prstGeom prst="rect">
            <a:avLst/>
          </a:prstGeom>
        </p:spPr>
      </p:pic>
      <p:sp>
        <p:nvSpPr>
          <p:cNvPr id="6" name="TextBox 5">
            <a:extLst>
              <a:ext uri="{FF2B5EF4-FFF2-40B4-BE49-F238E27FC236}">
                <a16:creationId xmlns:a16="http://schemas.microsoft.com/office/drawing/2014/main" id="{FF8ED294-AFDF-074D-B49B-983BB775E813}"/>
              </a:ext>
            </a:extLst>
          </p:cNvPr>
          <p:cNvSpPr txBox="1"/>
          <p:nvPr/>
        </p:nvSpPr>
        <p:spPr>
          <a:xfrm>
            <a:off x="286871" y="5730876"/>
            <a:ext cx="4208929" cy="738664"/>
          </a:xfrm>
          <a:prstGeom prst="rect">
            <a:avLst/>
          </a:prstGeom>
          <a:noFill/>
        </p:spPr>
        <p:txBody>
          <a:bodyPr wrap="square" rtlCol="0">
            <a:spAutoFit/>
          </a:bodyPr>
          <a:lstStyle/>
          <a:p>
            <a:r>
              <a:rPr lang="en-US" sz="1400" b="1" dirty="0"/>
              <a:t>https://</a:t>
            </a:r>
            <a:r>
              <a:rPr lang="en-US" sz="1400" b="1" dirty="0" err="1"/>
              <a:t>www.usnews.com</a:t>
            </a:r>
            <a:r>
              <a:rPr lang="en-US" sz="1400" b="1" dirty="0"/>
              <a:t>/news/health-care-news/articles/2018-10-11/more-us-children-not-getting-vaccines</a:t>
            </a:r>
          </a:p>
        </p:txBody>
      </p:sp>
      <p:sp>
        <p:nvSpPr>
          <p:cNvPr id="8" name="Content Placeholder 2">
            <a:extLst>
              <a:ext uri="{FF2B5EF4-FFF2-40B4-BE49-F238E27FC236}">
                <a16:creationId xmlns:a16="http://schemas.microsoft.com/office/drawing/2014/main" id="{4976218B-4E78-7E41-98E6-B01B2C282AB4}"/>
              </a:ext>
            </a:extLst>
          </p:cNvPr>
          <p:cNvSpPr txBox="1">
            <a:spLocks/>
          </p:cNvSpPr>
          <p:nvPr/>
        </p:nvSpPr>
        <p:spPr>
          <a:xfrm>
            <a:off x="4495800" y="3376136"/>
            <a:ext cx="4491319" cy="3405664"/>
          </a:xfrm>
          <a:prstGeom prst="rect">
            <a:avLst/>
          </a:prstGeom>
          <a:ln>
            <a:solidFill>
              <a:schemeClr val="accent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algn="just">
              <a:buFont typeface="Wingdings" pitchFamily="2" charset="2"/>
              <a:buChar char="q"/>
            </a:pPr>
            <a:r>
              <a:rPr lang="en-US" dirty="0">
                <a:solidFill>
                  <a:schemeClr val="tx1"/>
                </a:solidFill>
                <a:latin typeface="Times New Roman" panose="02020603050405020304" pitchFamily="18" charset="0"/>
                <a:cs typeface="Times New Roman" panose="02020603050405020304" pitchFamily="18" charset="0"/>
              </a:rPr>
              <a:t>Predict vaccination status of children based on socio-economic, demographic, geographic and other factors.</a:t>
            </a:r>
          </a:p>
          <a:p>
            <a:pPr algn="just">
              <a:buFont typeface="Wingdings" pitchFamily="2" charset="2"/>
              <a:buChar char="q"/>
            </a:pPr>
            <a:endParaRPr lang="en-US" dirty="0">
              <a:solidFill>
                <a:schemeClr val="tx1"/>
              </a:solidFill>
              <a:latin typeface="Times New Roman" panose="02020603050405020304" pitchFamily="18" charset="0"/>
              <a:cs typeface="Times New Roman" panose="02020603050405020304" pitchFamily="18" charset="0"/>
            </a:endParaRPr>
          </a:p>
          <a:p>
            <a:pPr lvl="1" algn="just">
              <a:buFont typeface="Wingdings" pitchFamily="2" charset="2"/>
              <a:buChar char="q"/>
            </a:pPr>
            <a:r>
              <a:rPr lang="en-US" sz="2000" dirty="0">
                <a:solidFill>
                  <a:schemeClr val="tx1"/>
                </a:solidFill>
                <a:latin typeface="Times New Roman" panose="02020603050405020304" pitchFamily="18" charset="0"/>
                <a:cs typeface="Times New Roman" panose="02020603050405020304" pitchFamily="18" charset="0"/>
              </a:rPr>
              <a:t>National Immunization Survey-Child (NIS-Child) data.</a:t>
            </a:r>
          </a:p>
          <a:p>
            <a:pPr lvl="2" algn="just">
              <a:buFont typeface="Wingdings" pitchFamily="2" charset="2"/>
              <a:buChar char="q"/>
            </a:pPr>
            <a:r>
              <a:rPr lang="en-US" sz="2000" dirty="0">
                <a:solidFill>
                  <a:schemeClr val="tx1"/>
                </a:solidFill>
                <a:latin typeface="Times New Roman" panose="02020603050405020304" pitchFamily="18" charset="0"/>
                <a:cs typeface="Times New Roman" panose="02020603050405020304" pitchFamily="18" charset="0"/>
              </a:rPr>
              <a:t>Training set: 2016-2018 data.</a:t>
            </a:r>
          </a:p>
          <a:p>
            <a:pPr lvl="2" algn="just">
              <a:buFont typeface="Wingdings" pitchFamily="2" charset="2"/>
              <a:buChar char="q"/>
            </a:pPr>
            <a:r>
              <a:rPr lang="en-US" sz="2000" dirty="0">
                <a:solidFill>
                  <a:schemeClr val="tx1"/>
                </a:solidFill>
                <a:latin typeface="Times New Roman" panose="02020603050405020304" pitchFamily="18" charset="0"/>
                <a:cs typeface="Times New Roman" panose="02020603050405020304" pitchFamily="18" charset="0"/>
              </a:rPr>
              <a:t>Test  set: 2019 data.</a:t>
            </a:r>
          </a:p>
        </p:txBody>
      </p:sp>
    </p:spTree>
    <p:extLst>
      <p:ext uri="{BB962C8B-B14F-4D97-AF65-F5344CB8AC3E}">
        <p14:creationId xmlns:p14="http://schemas.microsoft.com/office/powerpoint/2010/main" val="4170572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BB8B15-8A25-9444-8027-5625929FB465}"/>
              </a:ext>
            </a:extLst>
          </p:cNvPr>
          <p:cNvPicPr>
            <a:picLocks noChangeAspect="1"/>
          </p:cNvPicPr>
          <p:nvPr/>
        </p:nvPicPr>
        <p:blipFill>
          <a:blip r:embed="rId3"/>
          <a:stretch>
            <a:fillRect/>
          </a:stretch>
        </p:blipFill>
        <p:spPr>
          <a:xfrm>
            <a:off x="716280" y="933132"/>
            <a:ext cx="7543800" cy="5575300"/>
          </a:xfrm>
          <a:prstGeom prst="rect">
            <a:avLst/>
          </a:prstGeom>
        </p:spPr>
      </p:pic>
      <p:sp>
        <p:nvSpPr>
          <p:cNvPr id="4" name="Slide Number Placeholder 3"/>
          <p:cNvSpPr>
            <a:spLocks noGrp="1"/>
          </p:cNvSpPr>
          <p:nvPr>
            <p:ph type="sldNum" sz="quarter" idx="12"/>
          </p:nvPr>
        </p:nvSpPr>
        <p:spPr/>
        <p:txBody>
          <a:bodyPr/>
          <a:lstStyle/>
          <a:p>
            <a:fld id="{CC517140-357E-4F82-B413-9201B3A2FA6F}" type="slidenum">
              <a:rPr lang="en-US" smtClean="0"/>
              <a:t>4</a:t>
            </a:fld>
            <a:endParaRPr lang="en-US"/>
          </a:p>
        </p:txBody>
      </p:sp>
      <p:sp>
        <p:nvSpPr>
          <p:cNvPr id="7" name="Title 1"/>
          <p:cNvSpPr>
            <a:spLocks noGrp="1"/>
          </p:cNvSpPr>
          <p:nvPr>
            <p:ph type="title"/>
          </p:nvPr>
        </p:nvSpPr>
        <p:spPr>
          <a:xfrm>
            <a:off x="76200" y="38306"/>
            <a:ext cx="5257800" cy="723694"/>
          </a:xfrm>
        </p:spPr>
        <p:txBody>
          <a:bodyPr/>
          <a:lstStyle/>
          <a:p>
            <a:pPr algn="just"/>
            <a:r>
              <a:rPr lang="en-US" sz="3200" b="1" dirty="0">
                <a:latin typeface="Times New Roman" panose="02020603050405020304" pitchFamily="18" charset="0"/>
                <a:cs typeface="Times New Roman" panose="02020603050405020304" pitchFamily="18" charset="0"/>
              </a:rPr>
              <a:t>Dataset</a:t>
            </a:r>
          </a:p>
        </p:txBody>
      </p:sp>
      <p:sp>
        <p:nvSpPr>
          <p:cNvPr id="17" name="Rectangle 16">
            <a:extLst>
              <a:ext uri="{FF2B5EF4-FFF2-40B4-BE49-F238E27FC236}">
                <a16:creationId xmlns:a16="http://schemas.microsoft.com/office/drawing/2014/main" id="{9E1A2E25-3D4D-8446-93AA-8CA703B3E18D}"/>
              </a:ext>
            </a:extLst>
          </p:cNvPr>
          <p:cNvSpPr/>
          <p:nvPr/>
        </p:nvSpPr>
        <p:spPr>
          <a:xfrm>
            <a:off x="777241" y="3101975"/>
            <a:ext cx="4508500" cy="304800"/>
          </a:xfrm>
          <a:prstGeom prst="rect">
            <a:avLst/>
          </a:prstGeom>
          <a:solidFill>
            <a:schemeClr val="accent5">
              <a:lumMod val="60000"/>
              <a:lumOff val="40000"/>
              <a:alpha val="3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C3E8ECE-798D-2342-B202-09432F2FD926}"/>
              </a:ext>
            </a:extLst>
          </p:cNvPr>
          <p:cNvSpPr/>
          <p:nvPr/>
        </p:nvSpPr>
        <p:spPr>
          <a:xfrm>
            <a:off x="716280" y="6096000"/>
            <a:ext cx="7437120" cy="412432"/>
          </a:xfrm>
          <a:prstGeom prst="rect">
            <a:avLst/>
          </a:prstGeom>
          <a:solidFill>
            <a:schemeClr val="accent1">
              <a:alpha val="3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CBD5C8C-4DFB-014A-8682-DC25A24583BE}"/>
              </a:ext>
            </a:extLst>
          </p:cNvPr>
          <p:cNvSpPr/>
          <p:nvPr/>
        </p:nvSpPr>
        <p:spPr>
          <a:xfrm>
            <a:off x="777241" y="4584406"/>
            <a:ext cx="4508500" cy="304800"/>
          </a:xfrm>
          <a:prstGeom prst="rect">
            <a:avLst/>
          </a:prstGeom>
          <a:solidFill>
            <a:schemeClr val="accent5">
              <a:lumMod val="60000"/>
              <a:lumOff val="40000"/>
              <a:alpha val="3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2841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C517140-357E-4F82-B413-9201B3A2FA6F}" type="slidenum">
              <a:rPr lang="en-US" smtClean="0"/>
              <a:t>5</a:t>
            </a:fld>
            <a:endParaRPr lang="en-US"/>
          </a:p>
        </p:txBody>
      </p:sp>
      <p:pic>
        <p:nvPicPr>
          <p:cNvPr id="3" name="Picture 2">
            <a:extLst>
              <a:ext uri="{FF2B5EF4-FFF2-40B4-BE49-F238E27FC236}">
                <a16:creationId xmlns:a16="http://schemas.microsoft.com/office/drawing/2014/main" id="{A8B1CAE7-8A24-CA48-8505-08E3426651D0}"/>
              </a:ext>
            </a:extLst>
          </p:cNvPr>
          <p:cNvPicPr>
            <a:picLocks noChangeAspect="1"/>
          </p:cNvPicPr>
          <p:nvPr/>
        </p:nvPicPr>
        <p:blipFill>
          <a:blip r:embed="rId3"/>
          <a:stretch>
            <a:fillRect/>
          </a:stretch>
        </p:blipFill>
        <p:spPr>
          <a:xfrm>
            <a:off x="222238" y="1024725"/>
            <a:ext cx="8305800" cy="5546915"/>
          </a:xfrm>
          <a:prstGeom prst="rect">
            <a:avLst/>
          </a:prstGeom>
        </p:spPr>
      </p:pic>
      <p:sp>
        <p:nvSpPr>
          <p:cNvPr id="6" name="Title 1">
            <a:extLst>
              <a:ext uri="{FF2B5EF4-FFF2-40B4-BE49-F238E27FC236}">
                <a16:creationId xmlns:a16="http://schemas.microsoft.com/office/drawing/2014/main" id="{D60BD070-2DE6-7946-AE0D-AE5C99B5CB0D}"/>
              </a:ext>
            </a:extLst>
          </p:cNvPr>
          <p:cNvSpPr txBox="1">
            <a:spLocks/>
          </p:cNvSpPr>
          <p:nvPr/>
        </p:nvSpPr>
        <p:spPr>
          <a:xfrm>
            <a:off x="76200" y="38306"/>
            <a:ext cx="8839200" cy="463343"/>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algn="just"/>
            <a:r>
              <a:rPr lang="en-US" sz="3200" b="1" dirty="0">
                <a:latin typeface="Times New Roman" panose="02020603050405020304" pitchFamily="18" charset="0"/>
                <a:cs typeface="Times New Roman" panose="02020603050405020304" pitchFamily="18" charset="0"/>
              </a:rPr>
              <a:t>Exploratory Data Analysis</a:t>
            </a:r>
          </a:p>
        </p:txBody>
      </p:sp>
    </p:spTree>
    <p:extLst>
      <p:ext uri="{BB962C8B-B14F-4D97-AF65-F5344CB8AC3E}">
        <p14:creationId xmlns:p14="http://schemas.microsoft.com/office/powerpoint/2010/main" val="2492712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C517140-357E-4F82-B413-9201B3A2FA6F}" type="slidenum">
              <a:rPr lang="en-US" smtClean="0"/>
              <a:t>6</a:t>
            </a:fld>
            <a:endParaRPr lang="en-US"/>
          </a:p>
        </p:txBody>
      </p:sp>
      <p:sp>
        <p:nvSpPr>
          <p:cNvPr id="7" name="Title 1"/>
          <p:cNvSpPr>
            <a:spLocks noGrp="1"/>
          </p:cNvSpPr>
          <p:nvPr>
            <p:ph type="title"/>
          </p:nvPr>
        </p:nvSpPr>
        <p:spPr>
          <a:xfrm>
            <a:off x="76200" y="38306"/>
            <a:ext cx="8839200" cy="463343"/>
          </a:xfrm>
        </p:spPr>
        <p:txBody>
          <a:bodyPr/>
          <a:lstStyle/>
          <a:p>
            <a:pPr algn="just"/>
            <a:r>
              <a:rPr lang="en-US" sz="3200" b="1" dirty="0">
                <a:latin typeface="Times New Roman" panose="02020603050405020304" pitchFamily="18" charset="0"/>
                <a:cs typeface="Times New Roman" panose="02020603050405020304" pitchFamily="18" charset="0"/>
              </a:rPr>
              <a:t>Exploratory Data Analysis</a:t>
            </a:r>
          </a:p>
        </p:txBody>
      </p:sp>
      <p:pic>
        <p:nvPicPr>
          <p:cNvPr id="3" name="Picture 2">
            <a:extLst>
              <a:ext uri="{FF2B5EF4-FFF2-40B4-BE49-F238E27FC236}">
                <a16:creationId xmlns:a16="http://schemas.microsoft.com/office/drawing/2014/main" id="{B0B94CE4-B8B1-4C4B-B39A-BC49955BBCF4}"/>
              </a:ext>
            </a:extLst>
          </p:cNvPr>
          <p:cNvPicPr>
            <a:picLocks noChangeAspect="1"/>
          </p:cNvPicPr>
          <p:nvPr/>
        </p:nvPicPr>
        <p:blipFill rotWithShape="1">
          <a:blip r:embed="rId3"/>
          <a:srcRect l="23668" t="34821" r="44332" b="9257"/>
          <a:stretch/>
        </p:blipFill>
        <p:spPr>
          <a:xfrm>
            <a:off x="76200" y="6135054"/>
            <a:ext cx="431657" cy="563244"/>
          </a:xfrm>
          <a:prstGeom prst="rect">
            <a:avLst/>
          </a:prstGeom>
        </p:spPr>
      </p:pic>
      <p:sp>
        <p:nvSpPr>
          <p:cNvPr id="9" name="Content Placeholder 2">
            <a:extLst>
              <a:ext uri="{FF2B5EF4-FFF2-40B4-BE49-F238E27FC236}">
                <a16:creationId xmlns:a16="http://schemas.microsoft.com/office/drawing/2014/main" id="{70892DD1-5921-DB46-AFA7-8BC40693624D}"/>
              </a:ext>
            </a:extLst>
          </p:cNvPr>
          <p:cNvSpPr>
            <a:spLocks noGrp="1"/>
          </p:cNvSpPr>
          <p:nvPr>
            <p:ph idx="1"/>
          </p:nvPr>
        </p:nvSpPr>
        <p:spPr>
          <a:xfrm>
            <a:off x="3276600" y="6125210"/>
            <a:ext cx="5577840" cy="573088"/>
          </a:xfrm>
        </p:spPr>
        <p:txBody>
          <a:bodyPr>
            <a:noAutofit/>
          </a:bodyPr>
          <a:lstStyle/>
          <a:p>
            <a:pPr marL="0" indent="0" algn="just">
              <a:buNone/>
            </a:pPr>
            <a:r>
              <a:rPr lang="en-US" sz="2200" b="1" dirty="0">
                <a:solidFill>
                  <a:schemeClr val="tx1"/>
                </a:solidFill>
                <a:latin typeface="Times New Roman" panose="02020603050405020304" pitchFamily="18" charset="0"/>
                <a:cs typeface="Times New Roman" panose="02020603050405020304" pitchFamily="18" charset="0"/>
              </a:rPr>
              <a:t>Vaccination Status for Variables in NIS Data</a:t>
            </a:r>
          </a:p>
        </p:txBody>
      </p:sp>
      <p:sp>
        <p:nvSpPr>
          <p:cNvPr id="11" name="Content Placeholder 2">
            <a:extLst>
              <a:ext uri="{FF2B5EF4-FFF2-40B4-BE49-F238E27FC236}">
                <a16:creationId xmlns:a16="http://schemas.microsoft.com/office/drawing/2014/main" id="{52F485BC-9782-9844-BA28-117B553A19D9}"/>
              </a:ext>
            </a:extLst>
          </p:cNvPr>
          <p:cNvSpPr txBox="1">
            <a:spLocks/>
          </p:cNvSpPr>
          <p:nvPr/>
        </p:nvSpPr>
        <p:spPr>
          <a:xfrm>
            <a:off x="507856" y="6125210"/>
            <a:ext cx="2719214" cy="23653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just">
              <a:buFont typeface="Arial" pitchFamily="34" charset="0"/>
              <a:buNone/>
            </a:pPr>
            <a:r>
              <a:rPr lang="en-US" sz="1800" b="1" dirty="0">
                <a:solidFill>
                  <a:schemeClr val="tx1"/>
                </a:solidFill>
                <a:latin typeface="Times New Roman" panose="02020603050405020304" pitchFamily="18" charset="0"/>
                <a:cs typeface="Times New Roman" panose="02020603050405020304" pitchFamily="18" charset="0"/>
              </a:rPr>
              <a:t>Unvaccinated (Not UTD)</a:t>
            </a:r>
          </a:p>
        </p:txBody>
      </p:sp>
      <p:sp>
        <p:nvSpPr>
          <p:cNvPr id="12" name="Content Placeholder 2">
            <a:extLst>
              <a:ext uri="{FF2B5EF4-FFF2-40B4-BE49-F238E27FC236}">
                <a16:creationId xmlns:a16="http://schemas.microsoft.com/office/drawing/2014/main" id="{C4B6794C-FAD7-684D-A2EF-523FE7C3B1F1}"/>
              </a:ext>
            </a:extLst>
          </p:cNvPr>
          <p:cNvSpPr txBox="1">
            <a:spLocks/>
          </p:cNvSpPr>
          <p:nvPr/>
        </p:nvSpPr>
        <p:spPr>
          <a:xfrm>
            <a:off x="523096" y="6383319"/>
            <a:ext cx="2080260" cy="39848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just">
              <a:buFont typeface="Arial" pitchFamily="34" charset="0"/>
              <a:buNone/>
            </a:pPr>
            <a:r>
              <a:rPr lang="en-US" sz="1800" b="1" dirty="0">
                <a:solidFill>
                  <a:schemeClr val="tx1"/>
                </a:solidFill>
                <a:latin typeface="Times New Roman" panose="02020603050405020304" pitchFamily="18" charset="0"/>
                <a:cs typeface="Times New Roman" panose="02020603050405020304" pitchFamily="18" charset="0"/>
              </a:rPr>
              <a:t>Vaccinated (UTD)</a:t>
            </a:r>
          </a:p>
        </p:txBody>
      </p:sp>
      <p:sp>
        <p:nvSpPr>
          <p:cNvPr id="6" name="TextBox 5">
            <a:extLst>
              <a:ext uri="{FF2B5EF4-FFF2-40B4-BE49-F238E27FC236}">
                <a16:creationId xmlns:a16="http://schemas.microsoft.com/office/drawing/2014/main" id="{54498C8D-351A-A84F-B90A-DAD00E3F81BD}"/>
              </a:ext>
            </a:extLst>
          </p:cNvPr>
          <p:cNvSpPr txBox="1"/>
          <p:nvPr/>
        </p:nvSpPr>
        <p:spPr>
          <a:xfrm>
            <a:off x="76200" y="533400"/>
            <a:ext cx="8839200" cy="830997"/>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What are the socio-economic and demographic characteristics of children not up-to-date with their vaccines?</a:t>
            </a:r>
            <a:endParaRPr lang="en-US" sz="2400" dirty="0"/>
          </a:p>
        </p:txBody>
      </p:sp>
      <p:pic>
        <p:nvPicPr>
          <p:cNvPr id="13" name="Picture 12">
            <a:extLst>
              <a:ext uri="{FF2B5EF4-FFF2-40B4-BE49-F238E27FC236}">
                <a16:creationId xmlns:a16="http://schemas.microsoft.com/office/drawing/2014/main" id="{CEA7D33C-08ED-8E42-AC09-65C923128F84}"/>
              </a:ext>
            </a:extLst>
          </p:cNvPr>
          <p:cNvPicPr>
            <a:picLocks noChangeAspect="1"/>
          </p:cNvPicPr>
          <p:nvPr/>
        </p:nvPicPr>
        <p:blipFill>
          <a:blip r:embed="rId4"/>
          <a:stretch>
            <a:fillRect/>
          </a:stretch>
        </p:blipFill>
        <p:spPr>
          <a:xfrm>
            <a:off x="173952" y="1516725"/>
            <a:ext cx="8756688" cy="4418456"/>
          </a:xfrm>
          <a:prstGeom prst="rect">
            <a:avLst/>
          </a:prstGeom>
        </p:spPr>
      </p:pic>
    </p:spTree>
    <p:extLst>
      <p:ext uri="{BB962C8B-B14F-4D97-AF65-F5344CB8AC3E}">
        <p14:creationId xmlns:p14="http://schemas.microsoft.com/office/powerpoint/2010/main" val="2836648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C517140-357E-4F82-B413-9201B3A2FA6F}" type="slidenum">
              <a:rPr lang="en-US" smtClean="0"/>
              <a:t>7</a:t>
            </a:fld>
            <a:endParaRPr lang="en-US"/>
          </a:p>
        </p:txBody>
      </p:sp>
      <p:sp>
        <p:nvSpPr>
          <p:cNvPr id="6" name="Title 1">
            <a:extLst>
              <a:ext uri="{FF2B5EF4-FFF2-40B4-BE49-F238E27FC236}">
                <a16:creationId xmlns:a16="http://schemas.microsoft.com/office/drawing/2014/main" id="{D60BD070-2DE6-7946-AE0D-AE5C99B5CB0D}"/>
              </a:ext>
            </a:extLst>
          </p:cNvPr>
          <p:cNvSpPr txBox="1">
            <a:spLocks/>
          </p:cNvSpPr>
          <p:nvPr/>
        </p:nvSpPr>
        <p:spPr>
          <a:xfrm>
            <a:off x="76200" y="38306"/>
            <a:ext cx="8839200" cy="463343"/>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algn="just"/>
            <a:r>
              <a:rPr lang="en-US" sz="3200" b="1" dirty="0">
                <a:latin typeface="Times New Roman" panose="02020603050405020304" pitchFamily="18" charset="0"/>
                <a:cs typeface="Times New Roman" panose="02020603050405020304" pitchFamily="18" charset="0"/>
              </a:rPr>
              <a:t>Exploratory Data Analysis</a:t>
            </a:r>
          </a:p>
        </p:txBody>
      </p:sp>
      <p:sp>
        <p:nvSpPr>
          <p:cNvPr id="8" name="TextBox 7">
            <a:extLst>
              <a:ext uri="{FF2B5EF4-FFF2-40B4-BE49-F238E27FC236}">
                <a16:creationId xmlns:a16="http://schemas.microsoft.com/office/drawing/2014/main" id="{DCF7505A-E6B4-1546-B761-D95CB7A1C6BB}"/>
              </a:ext>
            </a:extLst>
          </p:cNvPr>
          <p:cNvSpPr txBox="1"/>
          <p:nvPr/>
        </p:nvSpPr>
        <p:spPr>
          <a:xfrm>
            <a:off x="76200" y="605135"/>
            <a:ext cx="8839200" cy="461665"/>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Which states have the highest percentage of unvaccinated children?</a:t>
            </a:r>
            <a:endParaRPr lang="en-US" sz="2400" dirty="0"/>
          </a:p>
        </p:txBody>
      </p:sp>
      <p:sp>
        <p:nvSpPr>
          <p:cNvPr id="10" name="Content Placeholder 2">
            <a:extLst>
              <a:ext uri="{FF2B5EF4-FFF2-40B4-BE49-F238E27FC236}">
                <a16:creationId xmlns:a16="http://schemas.microsoft.com/office/drawing/2014/main" id="{3C3747A2-00EA-CD41-A239-D7E400870782}"/>
              </a:ext>
            </a:extLst>
          </p:cNvPr>
          <p:cNvSpPr>
            <a:spLocks noGrp="1"/>
          </p:cNvSpPr>
          <p:nvPr>
            <p:ph idx="1"/>
          </p:nvPr>
        </p:nvSpPr>
        <p:spPr>
          <a:xfrm>
            <a:off x="2438400" y="5105400"/>
            <a:ext cx="4648200" cy="814143"/>
          </a:xfrm>
        </p:spPr>
        <p:txBody>
          <a:bodyPr>
            <a:noAutofit/>
          </a:bodyPr>
          <a:lstStyle/>
          <a:p>
            <a:pPr marL="0" indent="0" algn="just">
              <a:buNone/>
            </a:pPr>
            <a:r>
              <a:rPr lang="en-US" sz="2200" b="1" dirty="0">
                <a:solidFill>
                  <a:schemeClr val="tx1"/>
                </a:solidFill>
                <a:latin typeface="Times New Roman" panose="02020603050405020304" pitchFamily="18" charset="0"/>
                <a:cs typeface="Times New Roman" panose="02020603050405020304" pitchFamily="18" charset="0"/>
              </a:rPr>
              <a:t>Percentage of unvaccinated children per state and per year.</a:t>
            </a:r>
          </a:p>
        </p:txBody>
      </p:sp>
      <p:sp>
        <p:nvSpPr>
          <p:cNvPr id="11" name="Content Placeholder 2">
            <a:extLst>
              <a:ext uri="{FF2B5EF4-FFF2-40B4-BE49-F238E27FC236}">
                <a16:creationId xmlns:a16="http://schemas.microsoft.com/office/drawing/2014/main" id="{C02621EF-13D6-A24C-8D13-9F591CA87215}"/>
              </a:ext>
            </a:extLst>
          </p:cNvPr>
          <p:cNvSpPr txBox="1">
            <a:spLocks/>
          </p:cNvSpPr>
          <p:nvPr/>
        </p:nvSpPr>
        <p:spPr>
          <a:xfrm>
            <a:off x="507856" y="6064884"/>
            <a:ext cx="2719214" cy="23653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just">
              <a:buFont typeface="Arial" pitchFamily="34" charset="0"/>
              <a:buNone/>
            </a:pPr>
            <a:r>
              <a:rPr lang="en-US" sz="1800" b="1" dirty="0">
                <a:solidFill>
                  <a:schemeClr val="tx1"/>
                </a:solidFill>
                <a:latin typeface="Times New Roman" panose="02020603050405020304" pitchFamily="18" charset="0"/>
                <a:cs typeface="Times New Roman" panose="02020603050405020304" pitchFamily="18" charset="0"/>
              </a:rPr>
              <a:t>Unvaccinated (Not UTD)</a:t>
            </a:r>
          </a:p>
        </p:txBody>
      </p:sp>
      <p:sp>
        <p:nvSpPr>
          <p:cNvPr id="12" name="Content Placeholder 2">
            <a:extLst>
              <a:ext uri="{FF2B5EF4-FFF2-40B4-BE49-F238E27FC236}">
                <a16:creationId xmlns:a16="http://schemas.microsoft.com/office/drawing/2014/main" id="{6070C849-16E9-F644-95E5-E246B355692A}"/>
              </a:ext>
            </a:extLst>
          </p:cNvPr>
          <p:cNvSpPr txBox="1">
            <a:spLocks/>
          </p:cNvSpPr>
          <p:nvPr/>
        </p:nvSpPr>
        <p:spPr>
          <a:xfrm>
            <a:off x="523096" y="6322993"/>
            <a:ext cx="2080260" cy="39848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just">
              <a:buFont typeface="Arial" pitchFamily="34" charset="0"/>
              <a:buNone/>
            </a:pPr>
            <a:r>
              <a:rPr lang="en-US" sz="1800" b="1" dirty="0">
                <a:solidFill>
                  <a:schemeClr val="tx1"/>
                </a:solidFill>
                <a:latin typeface="Times New Roman" panose="02020603050405020304" pitchFamily="18" charset="0"/>
                <a:cs typeface="Times New Roman" panose="02020603050405020304" pitchFamily="18" charset="0"/>
              </a:rPr>
              <a:t>Vaccinated (UTD)</a:t>
            </a:r>
          </a:p>
        </p:txBody>
      </p:sp>
      <p:pic>
        <p:nvPicPr>
          <p:cNvPr id="5" name="Picture 4">
            <a:extLst>
              <a:ext uri="{FF2B5EF4-FFF2-40B4-BE49-F238E27FC236}">
                <a16:creationId xmlns:a16="http://schemas.microsoft.com/office/drawing/2014/main" id="{EA1F16EB-73BA-8843-BF34-C9D044A6E0C5}"/>
              </a:ext>
            </a:extLst>
          </p:cNvPr>
          <p:cNvPicPr>
            <a:picLocks noChangeAspect="1"/>
          </p:cNvPicPr>
          <p:nvPr/>
        </p:nvPicPr>
        <p:blipFill rotWithShape="1">
          <a:blip r:embed="rId3"/>
          <a:srcRect l="15403" t="27605" r="38444" b="-2606"/>
          <a:stretch/>
        </p:blipFill>
        <p:spPr>
          <a:xfrm>
            <a:off x="36261" y="6092822"/>
            <a:ext cx="486835" cy="584202"/>
          </a:xfrm>
          <a:prstGeom prst="rect">
            <a:avLst/>
          </a:prstGeom>
        </p:spPr>
      </p:pic>
      <p:pic>
        <p:nvPicPr>
          <p:cNvPr id="14" name="Picture 13">
            <a:extLst>
              <a:ext uri="{FF2B5EF4-FFF2-40B4-BE49-F238E27FC236}">
                <a16:creationId xmlns:a16="http://schemas.microsoft.com/office/drawing/2014/main" id="{805D5F8F-FEC6-364F-9FDA-B0A417D99093}"/>
              </a:ext>
            </a:extLst>
          </p:cNvPr>
          <p:cNvPicPr>
            <a:picLocks noChangeAspect="1"/>
          </p:cNvPicPr>
          <p:nvPr/>
        </p:nvPicPr>
        <p:blipFill>
          <a:blip r:embed="rId4"/>
          <a:stretch>
            <a:fillRect/>
          </a:stretch>
        </p:blipFill>
        <p:spPr>
          <a:xfrm>
            <a:off x="0" y="1371600"/>
            <a:ext cx="9144000" cy="3652887"/>
          </a:xfrm>
          <a:prstGeom prst="rect">
            <a:avLst/>
          </a:prstGeom>
        </p:spPr>
      </p:pic>
    </p:spTree>
    <p:extLst>
      <p:ext uri="{BB962C8B-B14F-4D97-AF65-F5344CB8AC3E}">
        <p14:creationId xmlns:p14="http://schemas.microsoft.com/office/powerpoint/2010/main" val="2206169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C517140-357E-4F82-B413-9201B3A2FA6F}" type="slidenum">
              <a:rPr lang="en-US" smtClean="0"/>
              <a:t>8</a:t>
            </a:fld>
            <a:endParaRPr lang="en-US"/>
          </a:p>
        </p:txBody>
      </p:sp>
      <p:sp>
        <p:nvSpPr>
          <p:cNvPr id="8" name="Title 1">
            <a:extLst>
              <a:ext uri="{FF2B5EF4-FFF2-40B4-BE49-F238E27FC236}">
                <a16:creationId xmlns:a16="http://schemas.microsoft.com/office/drawing/2014/main" id="{CAB2D7E6-0678-D747-9A1C-F15C0689961E}"/>
              </a:ext>
            </a:extLst>
          </p:cNvPr>
          <p:cNvSpPr>
            <a:spLocks noGrp="1"/>
          </p:cNvSpPr>
          <p:nvPr>
            <p:ph type="title"/>
          </p:nvPr>
        </p:nvSpPr>
        <p:spPr>
          <a:xfrm>
            <a:off x="76200" y="38306"/>
            <a:ext cx="8467078" cy="571294"/>
          </a:xfrm>
        </p:spPr>
        <p:txBody>
          <a:bodyPr/>
          <a:lstStyle/>
          <a:p>
            <a:pPr algn="just"/>
            <a:r>
              <a:rPr lang="en-US" sz="3200" b="1" dirty="0">
                <a:latin typeface="Times New Roman" panose="02020603050405020304" pitchFamily="18" charset="0"/>
                <a:cs typeface="Times New Roman" panose="02020603050405020304" pitchFamily="18" charset="0"/>
              </a:rPr>
              <a:t>Modelling</a:t>
            </a:r>
          </a:p>
        </p:txBody>
      </p:sp>
      <p:graphicFrame>
        <p:nvGraphicFramePr>
          <p:cNvPr id="10" name="Table 9">
            <a:extLst>
              <a:ext uri="{FF2B5EF4-FFF2-40B4-BE49-F238E27FC236}">
                <a16:creationId xmlns:a16="http://schemas.microsoft.com/office/drawing/2014/main" id="{E492AC26-1936-3F4D-83C9-1A4231299DCB}"/>
              </a:ext>
            </a:extLst>
          </p:cNvPr>
          <p:cNvGraphicFramePr>
            <a:graphicFrameLocks noGrp="1"/>
          </p:cNvGraphicFramePr>
          <p:nvPr>
            <p:extLst>
              <p:ext uri="{D42A27DB-BD31-4B8C-83A1-F6EECF244321}">
                <p14:modId xmlns:p14="http://schemas.microsoft.com/office/powerpoint/2010/main" val="2255252404"/>
              </p:ext>
            </p:extLst>
          </p:nvPr>
        </p:nvGraphicFramePr>
        <p:xfrm>
          <a:off x="1066800" y="2745514"/>
          <a:ext cx="7324080" cy="3274285"/>
        </p:xfrm>
        <a:graphic>
          <a:graphicData uri="http://schemas.openxmlformats.org/drawingml/2006/table">
            <a:tbl>
              <a:tblPr firstRow="1" bandRow="1">
                <a:tableStyleId>{5C22544A-7EE6-4342-B048-85BDC9FD1C3A}</a:tableStyleId>
              </a:tblPr>
              <a:tblGrid>
                <a:gridCol w="1464816">
                  <a:extLst>
                    <a:ext uri="{9D8B030D-6E8A-4147-A177-3AD203B41FA5}">
                      <a16:colId xmlns:a16="http://schemas.microsoft.com/office/drawing/2014/main" val="2879989909"/>
                    </a:ext>
                  </a:extLst>
                </a:gridCol>
                <a:gridCol w="1464816">
                  <a:extLst>
                    <a:ext uri="{9D8B030D-6E8A-4147-A177-3AD203B41FA5}">
                      <a16:colId xmlns:a16="http://schemas.microsoft.com/office/drawing/2014/main" val="3739180450"/>
                    </a:ext>
                  </a:extLst>
                </a:gridCol>
                <a:gridCol w="1464816">
                  <a:extLst>
                    <a:ext uri="{9D8B030D-6E8A-4147-A177-3AD203B41FA5}">
                      <a16:colId xmlns:a16="http://schemas.microsoft.com/office/drawing/2014/main" val="3672710642"/>
                    </a:ext>
                  </a:extLst>
                </a:gridCol>
                <a:gridCol w="1464816">
                  <a:extLst>
                    <a:ext uri="{9D8B030D-6E8A-4147-A177-3AD203B41FA5}">
                      <a16:colId xmlns:a16="http://schemas.microsoft.com/office/drawing/2014/main" val="536177017"/>
                    </a:ext>
                  </a:extLst>
                </a:gridCol>
                <a:gridCol w="1464816">
                  <a:extLst>
                    <a:ext uri="{9D8B030D-6E8A-4147-A177-3AD203B41FA5}">
                      <a16:colId xmlns:a16="http://schemas.microsoft.com/office/drawing/2014/main" val="2283801903"/>
                    </a:ext>
                  </a:extLst>
                </a:gridCol>
              </a:tblGrid>
              <a:tr h="1118366">
                <a:tc>
                  <a:txBody>
                    <a:bodyPr/>
                    <a:lstStyle/>
                    <a:p>
                      <a:pPr algn="ctr"/>
                      <a:endParaRPr lang="en-US" dirty="0">
                        <a:solidFill>
                          <a:srgbClr val="FF0000"/>
                        </a:solidFill>
                        <a:latin typeface="Times New Roman" panose="02020603050405020304" pitchFamily="18" charset="0"/>
                        <a:cs typeface="Times New Roman" panose="02020603050405020304" pitchFamily="18" charset="0"/>
                      </a:endParaRPr>
                    </a:p>
                    <a:p>
                      <a:pPr algn="ctr"/>
                      <a:r>
                        <a:rPr lang="en-US" b="1" dirty="0">
                          <a:latin typeface="Times New Roman" panose="02020603050405020304" pitchFamily="18" charset="0"/>
                          <a:cs typeface="Times New Roman" panose="02020603050405020304" pitchFamily="18" charset="0"/>
                        </a:rPr>
                        <a:t>Model</a:t>
                      </a:r>
                      <a:endParaRPr lang="en-US" b="1"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b="1" dirty="0">
                          <a:latin typeface="Times New Roman" panose="02020603050405020304" pitchFamily="18" charset="0"/>
                          <a:cs typeface="Times New Roman" panose="02020603050405020304" pitchFamily="18" charset="0"/>
                        </a:rPr>
                        <a:t>Logistic</a:t>
                      </a:r>
                    </a:p>
                    <a:p>
                      <a:pPr algn="ctr"/>
                      <a:r>
                        <a:rPr lang="en-US" b="1" dirty="0">
                          <a:latin typeface="Times New Roman" panose="02020603050405020304" pitchFamily="18" charset="0"/>
                          <a:cs typeface="Times New Roman" panose="02020603050405020304" pitchFamily="18" charset="0"/>
                        </a:rPr>
                        <a:t>Regression</a:t>
                      </a:r>
                    </a:p>
                  </a:txBody>
                  <a:tcPr/>
                </a:tc>
                <a:tc>
                  <a:txBody>
                    <a:bodyPr/>
                    <a:lstStyle/>
                    <a:p>
                      <a:pPr algn="ctr"/>
                      <a:endParaRPr lang="en-US" dirty="0">
                        <a:latin typeface="Times New Roman" panose="02020603050405020304" pitchFamily="18" charset="0"/>
                        <a:cs typeface="Times New Roman" panose="02020603050405020304" pitchFamily="18" charset="0"/>
                      </a:endParaRPr>
                    </a:p>
                    <a:p>
                      <a:pPr algn="ctr"/>
                      <a:r>
                        <a:rPr lang="en-US" b="1" dirty="0">
                          <a:latin typeface="Times New Roman" panose="02020603050405020304" pitchFamily="18" charset="0"/>
                          <a:cs typeface="Times New Roman" panose="02020603050405020304" pitchFamily="18" charset="0"/>
                        </a:rPr>
                        <a:t>KNN</a:t>
                      </a:r>
                    </a:p>
                  </a:txBody>
                  <a:tcPr/>
                </a:tc>
                <a:tc>
                  <a:txBody>
                    <a:bodyPr/>
                    <a:lstStyle/>
                    <a:p>
                      <a:pPr algn="ctr"/>
                      <a:r>
                        <a:rPr lang="en-US" dirty="0">
                          <a:latin typeface="Times New Roman" panose="02020603050405020304" pitchFamily="18" charset="0"/>
                          <a:cs typeface="Times New Roman" panose="02020603050405020304" pitchFamily="18" charset="0"/>
                        </a:rPr>
                        <a:t>Random</a:t>
                      </a:r>
                    </a:p>
                    <a:p>
                      <a:pPr algn="ctr"/>
                      <a:r>
                        <a:rPr lang="en-US" dirty="0">
                          <a:latin typeface="Times New Roman" panose="02020603050405020304" pitchFamily="18" charset="0"/>
                          <a:cs typeface="Times New Roman" panose="02020603050405020304" pitchFamily="18" charset="0"/>
                        </a:rPr>
                        <a:t>Forest</a:t>
                      </a:r>
                    </a:p>
                  </a:txBody>
                  <a:tcPr/>
                </a:tc>
                <a:tc>
                  <a:txBody>
                    <a:bodyPr/>
                    <a:lstStyle/>
                    <a:p>
                      <a:pPr algn="ctr"/>
                      <a:r>
                        <a:rPr lang="en-US" dirty="0">
                          <a:latin typeface="Times New Roman" panose="02020603050405020304" pitchFamily="18" charset="0"/>
                          <a:cs typeface="Times New Roman" panose="02020603050405020304" pitchFamily="18" charset="0"/>
                        </a:rPr>
                        <a:t>Gradient Boost</a:t>
                      </a:r>
                    </a:p>
                  </a:txBody>
                  <a:tcPr/>
                </a:tc>
                <a:extLst>
                  <a:ext uri="{0D108BD9-81ED-4DB2-BD59-A6C34878D82A}">
                    <a16:rowId xmlns:a16="http://schemas.microsoft.com/office/drawing/2014/main" val="3421880227"/>
                  </a:ext>
                </a:extLst>
              </a:tr>
              <a:tr h="1207986">
                <a:tc>
                  <a:txBody>
                    <a:bodyPr/>
                    <a:lstStyle/>
                    <a:p>
                      <a:pPr algn="ctr"/>
                      <a:r>
                        <a:rPr lang="en-US" b="0" dirty="0">
                          <a:latin typeface="Times New Roman" panose="02020603050405020304" pitchFamily="18" charset="0"/>
                          <a:cs typeface="Times New Roman" panose="02020603050405020304" pitchFamily="18" charset="0"/>
                        </a:rPr>
                        <a:t>Training Accuracy</a:t>
                      </a:r>
                    </a:p>
                  </a:txBody>
                  <a:tcPr/>
                </a:tc>
                <a:tc>
                  <a:txBody>
                    <a:bodyPr/>
                    <a:lstStyle/>
                    <a:p>
                      <a:pPr algn="ctr"/>
                      <a:endParaRPr lang="en-US" dirty="0">
                        <a:latin typeface="Times New Roman" panose="02020603050405020304" pitchFamily="18" charset="0"/>
                        <a:cs typeface="Times New Roman" panose="02020603050405020304" pitchFamily="18" charset="0"/>
                      </a:endParaRPr>
                    </a:p>
                    <a:p>
                      <a:pPr algn="ctr"/>
                      <a:r>
                        <a:rPr lang="en-US" dirty="0">
                          <a:latin typeface="Times New Roman" panose="02020603050405020304" pitchFamily="18" charset="0"/>
                          <a:cs typeface="Times New Roman" panose="02020603050405020304" pitchFamily="18" charset="0"/>
                        </a:rPr>
                        <a:t>0.81</a:t>
                      </a:r>
                    </a:p>
                  </a:txBody>
                  <a:tcPr/>
                </a:tc>
                <a:tc>
                  <a:txBody>
                    <a:bodyPr/>
                    <a:lstStyle/>
                    <a:p>
                      <a:pPr algn="ctr"/>
                      <a:endParaRPr lang="en-US" dirty="0">
                        <a:latin typeface="Times New Roman" panose="02020603050405020304" pitchFamily="18" charset="0"/>
                        <a:cs typeface="Times New Roman" panose="02020603050405020304" pitchFamily="18" charset="0"/>
                      </a:endParaRPr>
                    </a:p>
                    <a:p>
                      <a:pPr algn="ctr"/>
                      <a:r>
                        <a:rPr lang="en-US" dirty="0">
                          <a:latin typeface="Times New Roman" panose="02020603050405020304" pitchFamily="18" charset="0"/>
                          <a:cs typeface="Times New Roman" panose="02020603050405020304" pitchFamily="18" charset="0"/>
                        </a:rPr>
                        <a:t>0.99</a:t>
                      </a:r>
                    </a:p>
                  </a:txBody>
                  <a:tcPr/>
                </a:tc>
                <a:tc>
                  <a:txBody>
                    <a:bodyPr/>
                    <a:lstStyle/>
                    <a:p>
                      <a:pPr algn="ctr"/>
                      <a:endParaRPr lang="en-US" dirty="0">
                        <a:latin typeface="Times New Roman" panose="02020603050405020304" pitchFamily="18" charset="0"/>
                        <a:cs typeface="Times New Roman" panose="02020603050405020304" pitchFamily="18" charset="0"/>
                      </a:endParaRPr>
                    </a:p>
                    <a:p>
                      <a:pPr algn="ctr"/>
                      <a:r>
                        <a:rPr lang="en-US" dirty="0">
                          <a:latin typeface="Times New Roman" panose="02020603050405020304" pitchFamily="18" charset="0"/>
                          <a:cs typeface="Times New Roman" panose="02020603050405020304" pitchFamily="18" charset="0"/>
                        </a:rPr>
                        <a:t>0.83</a:t>
                      </a:r>
                    </a:p>
                  </a:txBody>
                  <a:tcPr/>
                </a:tc>
                <a:tc>
                  <a:txBody>
                    <a:bodyPr/>
                    <a:lstStyle/>
                    <a:p>
                      <a:pPr algn="ctr"/>
                      <a:endParaRPr lang="en-US" dirty="0">
                        <a:latin typeface="Times New Roman" panose="02020603050405020304" pitchFamily="18" charset="0"/>
                        <a:cs typeface="Times New Roman" panose="02020603050405020304" pitchFamily="18" charset="0"/>
                      </a:endParaRPr>
                    </a:p>
                    <a:p>
                      <a:pPr algn="ctr"/>
                      <a:r>
                        <a:rPr lang="en-US" dirty="0">
                          <a:latin typeface="Times New Roman" panose="02020603050405020304" pitchFamily="18" charset="0"/>
                          <a:cs typeface="Times New Roman" panose="02020603050405020304" pitchFamily="18" charset="0"/>
                        </a:rPr>
                        <a:t>0.81</a:t>
                      </a:r>
                    </a:p>
                  </a:txBody>
                  <a:tcPr/>
                </a:tc>
                <a:extLst>
                  <a:ext uri="{0D108BD9-81ED-4DB2-BD59-A6C34878D82A}">
                    <a16:rowId xmlns:a16="http://schemas.microsoft.com/office/drawing/2014/main" val="2203973585"/>
                  </a:ext>
                </a:extLst>
              </a:tr>
              <a:tr h="947933">
                <a:tc>
                  <a:txBody>
                    <a:bodyPr/>
                    <a:lstStyle/>
                    <a:p>
                      <a:pPr algn="ctr"/>
                      <a:r>
                        <a:rPr lang="en-US" dirty="0">
                          <a:latin typeface="Times New Roman" panose="02020603050405020304" pitchFamily="18" charset="0"/>
                          <a:cs typeface="Times New Roman" panose="02020603050405020304" pitchFamily="18" charset="0"/>
                        </a:rPr>
                        <a:t>Test Accuracy</a:t>
                      </a:r>
                    </a:p>
                  </a:txBody>
                  <a:tcPr/>
                </a:tc>
                <a:tc>
                  <a:txBody>
                    <a:bodyPr/>
                    <a:lstStyle/>
                    <a:p>
                      <a:pPr algn="ctr"/>
                      <a:endParaRPr lang="en-US" dirty="0">
                        <a:latin typeface="Times New Roman" panose="02020603050405020304" pitchFamily="18" charset="0"/>
                        <a:cs typeface="Times New Roman" panose="02020603050405020304" pitchFamily="18" charset="0"/>
                      </a:endParaRPr>
                    </a:p>
                    <a:p>
                      <a:pPr algn="ctr"/>
                      <a:r>
                        <a:rPr lang="en-US" dirty="0">
                          <a:latin typeface="Times New Roman" panose="02020603050405020304" pitchFamily="18" charset="0"/>
                          <a:cs typeface="Times New Roman" panose="02020603050405020304" pitchFamily="18" charset="0"/>
                        </a:rPr>
                        <a:t>0.83</a:t>
                      </a:r>
                    </a:p>
                  </a:txBody>
                  <a:tcPr/>
                </a:tc>
                <a:tc>
                  <a:txBody>
                    <a:bodyPr/>
                    <a:lstStyle/>
                    <a:p>
                      <a:pPr algn="ctr"/>
                      <a:endParaRPr lang="en-US" dirty="0">
                        <a:latin typeface="Times New Roman" panose="02020603050405020304" pitchFamily="18" charset="0"/>
                        <a:cs typeface="Times New Roman" panose="02020603050405020304" pitchFamily="18" charset="0"/>
                      </a:endParaRPr>
                    </a:p>
                    <a:p>
                      <a:pPr algn="ctr"/>
                      <a:r>
                        <a:rPr lang="en-US" dirty="0">
                          <a:latin typeface="Times New Roman" panose="02020603050405020304" pitchFamily="18" charset="0"/>
                          <a:cs typeface="Times New Roman" panose="02020603050405020304" pitchFamily="18" charset="0"/>
                        </a:rPr>
                        <a:t>0.82</a:t>
                      </a:r>
                    </a:p>
                  </a:txBody>
                  <a:tcPr/>
                </a:tc>
                <a:tc>
                  <a:txBody>
                    <a:bodyPr/>
                    <a:lstStyle/>
                    <a:p>
                      <a:pPr algn="ctr"/>
                      <a:endParaRPr lang="en-US" dirty="0">
                        <a:latin typeface="Times New Roman" panose="02020603050405020304" pitchFamily="18" charset="0"/>
                        <a:cs typeface="Times New Roman" panose="02020603050405020304" pitchFamily="18" charset="0"/>
                      </a:endParaRPr>
                    </a:p>
                    <a:p>
                      <a:pPr algn="ctr"/>
                      <a:r>
                        <a:rPr lang="en-US" dirty="0">
                          <a:latin typeface="Times New Roman" panose="02020603050405020304" pitchFamily="18" charset="0"/>
                          <a:cs typeface="Times New Roman" panose="02020603050405020304" pitchFamily="18" charset="0"/>
                        </a:rPr>
                        <a:t>0.83</a:t>
                      </a:r>
                    </a:p>
                  </a:txBody>
                  <a:tcPr/>
                </a:tc>
                <a:tc>
                  <a:txBody>
                    <a:bodyPr/>
                    <a:lstStyle/>
                    <a:p>
                      <a:pPr algn="ctr"/>
                      <a:endParaRPr lang="en-US" dirty="0">
                        <a:latin typeface="Times New Roman" panose="02020603050405020304" pitchFamily="18" charset="0"/>
                        <a:cs typeface="Times New Roman" panose="02020603050405020304" pitchFamily="18" charset="0"/>
                      </a:endParaRPr>
                    </a:p>
                    <a:p>
                      <a:pPr algn="ctr"/>
                      <a:r>
                        <a:rPr lang="en-US" dirty="0">
                          <a:latin typeface="Times New Roman" panose="02020603050405020304" pitchFamily="18" charset="0"/>
                          <a:cs typeface="Times New Roman" panose="02020603050405020304" pitchFamily="18" charset="0"/>
                        </a:rPr>
                        <a:t>0.83</a:t>
                      </a:r>
                    </a:p>
                  </a:txBody>
                  <a:tcPr/>
                </a:tc>
                <a:extLst>
                  <a:ext uri="{0D108BD9-81ED-4DB2-BD59-A6C34878D82A}">
                    <a16:rowId xmlns:a16="http://schemas.microsoft.com/office/drawing/2014/main" val="4255018023"/>
                  </a:ext>
                </a:extLst>
              </a:tr>
            </a:tbl>
          </a:graphicData>
        </a:graphic>
      </p:graphicFrame>
      <p:sp>
        <p:nvSpPr>
          <p:cNvPr id="12" name="Content Placeholder 2">
            <a:extLst>
              <a:ext uri="{FF2B5EF4-FFF2-40B4-BE49-F238E27FC236}">
                <a16:creationId xmlns:a16="http://schemas.microsoft.com/office/drawing/2014/main" id="{C4EBE4AC-87EB-AD49-A9EA-76D02CDF2DD4}"/>
              </a:ext>
            </a:extLst>
          </p:cNvPr>
          <p:cNvSpPr>
            <a:spLocks noGrp="1"/>
          </p:cNvSpPr>
          <p:nvPr>
            <p:ph idx="1"/>
          </p:nvPr>
        </p:nvSpPr>
        <p:spPr>
          <a:xfrm>
            <a:off x="228600" y="1336890"/>
            <a:ext cx="2971800" cy="1177710"/>
          </a:xfrm>
        </p:spPr>
        <p:txBody>
          <a:bodyPr>
            <a:noAutofit/>
          </a:bodyPr>
          <a:lstStyle/>
          <a:p>
            <a:pPr marL="0" indent="0" algn="just">
              <a:buNone/>
            </a:pPr>
            <a:r>
              <a:rPr lang="en-US" sz="1800" dirty="0">
                <a:solidFill>
                  <a:schemeClr val="tx1"/>
                </a:solidFill>
                <a:latin typeface="Times New Roman" panose="02020603050405020304" pitchFamily="18" charset="0"/>
                <a:cs typeface="Times New Roman" panose="02020603050405020304" pitchFamily="18" charset="0"/>
              </a:rPr>
              <a:t>Training set: years 2016-2018</a:t>
            </a:r>
          </a:p>
          <a:p>
            <a:pPr marL="0" indent="0" algn="just">
              <a:buNone/>
            </a:pPr>
            <a:r>
              <a:rPr lang="en-US" sz="1800" dirty="0">
                <a:solidFill>
                  <a:schemeClr val="tx1"/>
                </a:solidFill>
                <a:latin typeface="Times New Roman" panose="02020603050405020304" pitchFamily="18" charset="0"/>
                <a:cs typeface="Times New Roman" panose="02020603050405020304" pitchFamily="18" charset="0"/>
              </a:rPr>
              <a:t>Test set: year 2019</a:t>
            </a:r>
          </a:p>
          <a:p>
            <a:pPr marL="0" indent="0" algn="just">
              <a:buNone/>
            </a:pPr>
            <a:r>
              <a:rPr lang="en-US" sz="1800" dirty="0">
                <a:solidFill>
                  <a:schemeClr val="tx1"/>
                </a:solidFill>
                <a:latin typeface="Times New Roman" panose="02020603050405020304" pitchFamily="18" charset="0"/>
                <a:cs typeface="Times New Roman" panose="02020603050405020304" pitchFamily="18" charset="0"/>
              </a:rPr>
              <a:t>17 features</a:t>
            </a:r>
          </a:p>
        </p:txBody>
      </p:sp>
      <p:sp>
        <p:nvSpPr>
          <p:cNvPr id="2" name="TextBox 1">
            <a:extLst>
              <a:ext uri="{FF2B5EF4-FFF2-40B4-BE49-F238E27FC236}">
                <a16:creationId xmlns:a16="http://schemas.microsoft.com/office/drawing/2014/main" id="{40DFC3AD-EB61-D941-817D-05686AE1AFA8}"/>
              </a:ext>
            </a:extLst>
          </p:cNvPr>
          <p:cNvSpPr txBox="1"/>
          <p:nvPr/>
        </p:nvSpPr>
        <p:spPr>
          <a:xfrm>
            <a:off x="137160" y="685800"/>
            <a:ext cx="367284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Optimized baseline models</a:t>
            </a:r>
            <a:endParaRPr lang="en-US" sz="2400" dirty="0"/>
          </a:p>
        </p:txBody>
      </p:sp>
    </p:spTree>
    <p:extLst>
      <p:ext uri="{BB962C8B-B14F-4D97-AF65-F5344CB8AC3E}">
        <p14:creationId xmlns:p14="http://schemas.microsoft.com/office/powerpoint/2010/main" val="51568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3CE8ED36-5B5E-654E-A90F-38BA7D05EC3A}"/>
              </a:ext>
            </a:extLst>
          </p:cNvPr>
          <p:cNvPicPr>
            <a:picLocks noChangeAspect="1"/>
          </p:cNvPicPr>
          <p:nvPr/>
        </p:nvPicPr>
        <p:blipFill>
          <a:blip r:embed="rId3"/>
          <a:stretch>
            <a:fillRect/>
          </a:stretch>
        </p:blipFill>
        <p:spPr>
          <a:xfrm>
            <a:off x="228600" y="1981200"/>
            <a:ext cx="8750710" cy="2825750"/>
          </a:xfrm>
          <a:prstGeom prst="rect">
            <a:avLst/>
          </a:prstGeom>
        </p:spPr>
      </p:pic>
      <p:sp>
        <p:nvSpPr>
          <p:cNvPr id="4" name="Slide Number Placeholder 3"/>
          <p:cNvSpPr>
            <a:spLocks noGrp="1"/>
          </p:cNvSpPr>
          <p:nvPr>
            <p:ph type="sldNum" sz="quarter" idx="12"/>
          </p:nvPr>
        </p:nvSpPr>
        <p:spPr/>
        <p:txBody>
          <a:bodyPr/>
          <a:lstStyle/>
          <a:p>
            <a:fld id="{CC517140-357E-4F82-B413-9201B3A2FA6F}" type="slidenum">
              <a:rPr lang="en-US" smtClean="0"/>
              <a:t>9</a:t>
            </a:fld>
            <a:endParaRPr lang="en-US"/>
          </a:p>
        </p:txBody>
      </p:sp>
      <p:sp>
        <p:nvSpPr>
          <p:cNvPr id="12" name="Rectangle 11">
            <a:extLst>
              <a:ext uri="{FF2B5EF4-FFF2-40B4-BE49-F238E27FC236}">
                <a16:creationId xmlns:a16="http://schemas.microsoft.com/office/drawing/2014/main" id="{05159E0F-C95F-2B42-9524-45722EC6CD24}"/>
              </a:ext>
            </a:extLst>
          </p:cNvPr>
          <p:cNvSpPr/>
          <p:nvPr/>
        </p:nvSpPr>
        <p:spPr>
          <a:xfrm>
            <a:off x="1143000" y="2785408"/>
            <a:ext cx="1447800" cy="414992"/>
          </a:xfrm>
          <a:prstGeom prst="rect">
            <a:avLst/>
          </a:prstGeom>
          <a:solidFill>
            <a:srgbClr val="B6273C">
              <a:alpha val="10000"/>
            </a:srgbClr>
          </a:solidFill>
          <a:ln>
            <a:solidFill>
              <a:srgbClr val="B627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7BEE350-70A0-234D-9A7A-AAA00497510D}"/>
              </a:ext>
            </a:extLst>
          </p:cNvPr>
          <p:cNvSpPr/>
          <p:nvPr/>
        </p:nvSpPr>
        <p:spPr>
          <a:xfrm>
            <a:off x="228601" y="2438400"/>
            <a:ext cx="914400" cy="347008"/>
          </a:xfrm>
          <a:prstGeom prst="rect">
            <a:avLst/>
          </a:prstGeom>
          <a:noFill/>
          <a:ln>
            <a:solidFill>
              <a:srgbClr val="B627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3CFC94A-9723-E248-BE5C-F1512DA52090}"/>
              </a:ext>
            </a:extLst>
          </p:cNvPr>
          <p:cNvSpPr/>
          <p:nvPr/>
        </p:nvSpPr>
        <p:spPr>
          <a:xfrm>
            <a:off x="4495800" y="2781896"/>
            <a:ext cx="4483510" cy="418504"/>
          </a:xfrm>
          <a:prstGeom prst="rect">
            <a:avLst/>
          </a:prstGeom>
          <a:noFill/>
          <a:ln>
            <a:solidFill>
              <a:srgbClr val="B627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8F7072C-55E0-4348-924B-806F1FEE9261}"/>
              </a:ext>
            </a:extLst>
          </p:cNvPr>
          <p:cNvSpPr/>
          <p:nvPr/>
        </p:nvSpPr>
        <p:spPr>
          <a:xfrm>
            <a:off x="1142999" y="4384996"/>
            <a:ext cx="1447801" cy="415604"/>
          </a:xfrm>
          <a:prstGeom prst="rect">
            <a:avLst/>
          </a:prstGeom>
          <a:solidFill>
            <a:srgbClr val="7030A0">
              <a:alpha val="10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4193E6-A4B6-5242-80D1-7D5B5EC9B8D9}"/>
              </a:ext>
            </a:extLst>
          </p:cNvPr>
          <p:cNvSpPr/>
          <p:nvPr/>
        </p:nvSpPr>
        <p:spPr>
          <a:xfrm>
            <a:off x="228599" y="3618904"/>
            <a:ext cx="914400" cy="34349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F1BF1CB-CBAE-0248-BA34-2BB354E3FEFE}"/>
              </a:ext>
            </a:extLst>
          </p:cNvPr>
          <p:cNvSpPr/>
          <p:nvPr/>
        </p:nvSpPr>
        <p:spPr>
          <a:xfrm>
            <a:off x="4495801" y="4382096"/>
            <a:ext cx="4483510" cy="418504"/>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AF59C15C-C04D-0A43-8ABF-67A558A5DCE8}"/>
              </a:ext>
            </a:extLst>
          </p:cNvPr>
          <p:cNvSpPr>
            <a:spLocks noGrp="1"/>
          </p:cNvSpPr>
          <p:nvPr>
            <p:ph type="title"/>
          </p:nvPr>
        </p:nvSpPr>
        <p:spPr>
          <a:xfrm>
            <a:off x="76200" y="38306"/>
            <a:ext cx="8467078" cy="571294"/>
          </a:xfrm>
        </p:spPr>
        <p:txBody>
          <a:bodyPr/>
          <a:lstStyle/>
          <a:p>
            <a:pPr algn="just"/>
            <a:r>
              <a:rPr lang="en-US" sz="3200" b="1" dirty="0">
                <a:latin typeface="Times New Roman" panose="02020603050405020304" pitchFamily="18" charset="0"/>
                <a:cs typeface="Times New Roman" panose="02020603050405020304" pitchFamily="18" charset="0"/>
              </a:rPr>
              <a:t>Modelling</a:t>
            </a:r>
          </a:p>
        </p:txBody>
      </p:sp>
      <p:sp>
        <p:nvSpPr>
          <p:cNvPr id="21" name="TextBox 20">
            <a:extLst>
              <a:ext uri="{FF2B5EF4-FFF2-40B4-BE49-F238E27FC236}">
                <a16:creationId xmlns:a16="http://schemas.microsoft.com/office/drawing/2014/main" id="{638BDCC4-1085-094F-B9BB-D6190E9485AE}"/>
              </a:ext>
            </a:extLst>
          </p:cNvPr>
          <p:cNvSpPr txBox="1"/>
          <p:nvPr/>
        </p:nvSpPr>
        <p:spPr>
          <a:xfrm>
            <a:off x="137160" y="899159"/>
            <a:ext cx="382524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Optimized baseline models</a:t>
            </a:r>
            <a:endParaRPr lang="en-US" sz="2400" dirty="0"/>
          </a:p>
        </p:txBody>
      </p:sp>
    </p:spTree>
    <p:extLst>
      <p:ext uri="{BB962C8B-B14F-4D97-AF65-F5344CB8AC3E}">
        <p14:creationId xmlns:p14="http://schemas.microsoft.com/office/powerpoint/2010/main" val="26816753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Executive</Template>
  <TotalTime>54785</TotalTime>
  <Words>1134</Words>
  <Application>Microsoft Macintosh PowerPoint</Application>
  <PresentationFormat>On-screen Show (4:3)</PresentationFormat>
  <Paragraphs>150</Paragraphs>
  <Slides>14</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Calibri</vt:lpstr>
      <vt:lpstr>Century Gothic</vt:lpstr>
      <vt:lpstr>Courier New</vt:lpstr>
      <vt:lpstr>Palatino Linotype</vt:lpstr>
      <vt:lpstr>Times New Roman</vt:lpstr>
      <vt:lpstr>Wingdings</vt:lpstr>
      <vt:lpstr>Executive</vt:lpstr>
      <vt:lpstr>     Predictive analysis to identify children at risk of defaulting from recommended vaccine series</vt:lpstr>
      <vt:lpstr>Outline </vt:lpstr>
      <vt:lpstr>How can data help predict children defaulting on vaccines? </vt:lpstr>
      <vt:lpstr>Dataset</vt:lpstr>
      <vt:lpstr>PowerPoint Presentation</vt:lpstr>
      <vt:lpstr>Exploratory Data Analysis</vt:lpstr>
      <vt:lpstr>PowerPoint Presentation</vt:lpstr>
      <vt:lpstr>Modelling</vt:lpstr>
      <vt:lpstr>Modelling</vt:lpstr>
      <vt:lpstr>Modelling</vt:lpstr>
      <vt:lpstr>Modelling</vt:lpstr>
      <vt:lpstr>Modelling</vt:lpstr>
      <vt:lpstr>Modelling</vt:lpstr>
      <vt:lpstr>Conclusion and future work</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apadhi</dc:creator>
  <cp:lastModifiedBy>Josiane Pafeng</cp:lastModifiedBy>
  <cp:revision>892</cp:revision>
  <dcterms:created xsi:type="dcterms:W3CDTF">2013-04-10T02:56:25Z</dcterms:created>
  <dcterms:modified xsi:type="dcterms:W3CDTF">2021-03-18T15:55:18Z</dcterms:modified>
</cp:coreProperties>
</file>